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7"/>
  </p:notesMasterIdLst>
  <p:handoutMasterIdLst>
    <p:handoutMasterId r:id="rId28"/>
  </p:handoutMasterIdLst>
  <p:sldIdLst>
    <p:sldId id="256" r:id="rId2"/>
    <p:sldId id="257" r:id="rId3"/>
    <p:sldId id="258" r:id="rId4"/>
    <p:sldId id="259" r:id="rId5"/>
    <p:sldId id="300" r:id="rId6"/>
    <p:sldId id="286" r:id="rId7"/>
    <p:sldId id="261" r:id="rId8"/>
    <p:sldId id="288" r:id="rId9"/>
    <p:sldId id="265" r:id="rId10"/>
    <p:sldId id="274" r:id="rId11"/>
    <p:sldId id="298" r:id="rId12"/>
    <p:sldId id="284" r:id="rId13"/>
    <p:sldId id="297" r:id="rId14"/>
    <p:sldId id="267" r:id="rId15"/>
    <p:sldId id="301" r:id="rId16"/>
    <p:sldId id="268" r:id="rId17"/>
    <p:sldId id="299" r:id="rId18"/>
    <p:sldId id="271" r:id="rId19"/>
    <p:sldId id="296" r:id="rId20"/>
    <p:sldId id="277" r:id="rId21"/>
    <p:sldId id="293" r:id="rId22"/>
    <p:sldId id="272" r:id="rId23"/>
    <p:sldId id="276" r:id="rId24"/>
    <p:sldId id="264" r:id="rId25"/>
    <p:sldId id="278" r:id="rId26"/>
  </p:sldIdLst>
  <p:sldSz cx="9144000" cy="6858000" type="screen4x3"/>
  <p:notesSz cx="6954838" cy="93091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p15:clr>
            <a:srgbClr val="A4A3A4"/>
          </p15:clr>
        </p15:guide>
        <p15:guide id="2" pos="219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451E"/>
    <a:srgbClr val="373831"/>
    <a:srgbClr val="1259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28" autoAdjust="0"/>
    <p:restoredTop sz="94641" autoAdjust="0"/>
  </p:normalViewPr>
  <p:slideViewPr>
    <p:cSldViewPr>
      <p:cViewPr varScale="1">
        <p:scale>
          <a:sx n="78" d="100"/>
          <a:sy n="78" d="100"/>
        </p:scale>
        <p:origin x="1373"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1" d="100"/>
          <a:sy n="61" d="100"/>
        </p:scale>
        <p:origin x="3226" y="67"/>
      </p:cViewPr>
      <p:guideLst>
        <p:guide orient="horz" pos="2932"/>
        <p:guide pos="219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B5272A-197D-1385-F5ED-96F57D4A2046}"/>
              </a:ext>
            </a:extLst>
          </p:cNvPr>
          <p:cNvSpPr>
            <a:spLocks noGrp="1"/>
          </p:cNvSpPr>
          <p:nvPr>
            <p:ph type="hdr" sz="quarter"/>
          </p:nvPr>
        </p:nvSpPr>
        <p:spPr>
          <a:xfrm>
            <a:off x="0" y="0"/>
            <a:ext cx="3014663" cy="46513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r>
              <a:rPr lang="en-US" dirty="0"/>
              <a:t>Grant Writing Power Point</a:t>
            </a:r>
          </a:p>
        </p:txBody>
      </p:sp>
      <p:sp>
        <p:nvSpPr>
          <p:cNvPr id="3" name="Date Placeholder 2">
            <a:extLst>
              <a:ext uri="{FF2B5EF4-FFF2-40B4-BE49-F238E27FC236}">
                <a16:creationId xmlns:a16="http://schemas.microsoft.com/office/drawing/2014/main" id="{E66B25C8-CBCE-DBE1-B1A9-30D5AE4F3060}"/>
              </a:ext>
            </a:extLst>
          </p:cNvPr>
          <p:cNvSpPr>
            <a:spLocks noGrp="1"/>
          </p:cNvSpPr>
          <p:nvPr>
            <p:ph type="dt" sz="quarter" idx="1"/>
          </p:nvPr>
        </p:nvSpPr>
        <p:spPr>
          <a:xfrm>
            <a:off x="3938588" y="0"/>
            <a:ext cx="3014662" cy="46513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defRPr>
            </a:lvl1pPr>
          </a:lstStyle>
          <a:p>
            <a:pPr>
              <a:defRPr/>
            </a:pPr>
            <a:fld id="{B8B06E7B-4BB5-41C3-9D0C-8ECCB27C7752}" type="datetimeFigureOut">
              <a:rPr lang="en-US" altLang="en-US"/>
              <a:pPr>
                <a:defRPr/>
              </a:pPr>
              <a:t>3/22/2024</a:t>
            </a:fld>
            <a:endParaRPr lang="en-US" altLang="en-US" dirty="0"/>
          </a:p>
        </p:txBody>
      </p:sp>
      <p:sp>
        <p:nvSpPr>
          <p:cNvPr id="4" name="Footer Placeholder 3">
            <a:extLst>
              <a:ext uri="{FF2B5EF4-FFF2-40B4-BE49-F238E27FC236}">
                <a16:creationId xmlns:a16="http://schemas.microsoft.com/office/drawing/2014/main" id="{BD07A124-7879-AF33-BCA5-4138E6957586}"/>
              </a:ext>
            </a:extLst>
          </p:cNvPr>
          <p:cNvSpPr>
            <a:spLocks noGrp="1"/>
          </p:cNvSpPr>
          <p:nvPr>
            <p:ph type="ftr" sz="quarter" idx="2"/>
          </p:nvPr>
        </p:nvSpPr>
        <p:spPr>
          <a:xfrm>
            <a:off x="0" y="8842375"/>
            <a:ext cx="3014663" cy="465138"/>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dirty="0"/>
          </a:p>
        </p:txBody>
      </p:sp>
      <p:sp>
        <p:nvSpPr>
          <p:cNvPr id="5" name="Slide Number Placeholder 4">
            <a:extLst>
              <a:ext uri="{FF2B5EF4-FFF2-40B4-BE49-F238E27FC236}">
                <a16:creationId xmlns:a16="http://schemas.microsoft.com/office/drawing/2014/main" id="{1FD35D3E-7243-EF38-E9BA-B0CE3230366B}"/>
              </a:ext>
            </a:extLst>
          </p:cNvPr>
          <p:cNvSpPr>
            <a:spLocks noGrp="1"/>
          </p:cNvSpPr>
          <p:nvPr>
            <p:ph type="sldNum" sz="quarter" idx="3"/>
          </p:nvPr>
        </p:nvSpPr>
        <p:spPr>
          <a:xfrm>
            <a:off x="3938588" y="8842375"/>
            <a:ext cx="3014662" cy="46513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AE52068B-30C9-47F9-BD27-6A6D2D304AA6}" type="slidenum">
              <a:rPr lang="en-US" altLang="en-US"/>
              <a:pPr>
                <a:defRPr/>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626FCAB-29BD-BB1E-A28D-C3A52B224B21}"/>
              </a:ext>
            </a:extLst>
          </p:cNvPr>
          <p:cNvSpPr>
            <a:spLocks noGrp="1"/>
          </p:cNvSpPr>
          <p:nvPr>
            <p:ph type="hdr" sz="quarter"/>
          </p:nvPr>
        </p:nvSpPr>
        <p:spPr>
          <a:xfrm>
            <a:off x="0" y="0"/>
            <a:ext cx="3014663" cy="46513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dirty="0"/>
          </a:p>
        </p:txBody>
      </p:sp>
      <p:sp>
        <p:nvSpPr>
          <p:cNvPr id="3" name="Date Placeholder 2">
            <a:extLst>
              <a:ext uri="{FF2B5EF4-FFF2-40B4-BE49-F238E27FC236}">
                <a16:creationId xmlns:a16="http://schemas.microsoft.com/office/drawing/2014/main" id="{A1AA97BB-1DE1-9906-49F0-046D494B60F7}"/>
              </a:ext>
            </a:extLst>
          </p:cNvPr>
          <p:cNvSpPr>
            <a:spLocks noGrp="1"/>
          </p:cNvSpPr>
          <p:nvPr>
            <p:ph type="dt" idx="1"/>
          </p:nvPr>
        </p:nvSpPr>
        <p:spPr>
          <a:xfrm>
            <a:off x="3938588" y="0"/>
            <a:ext cx="3014662" cy="46513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defRPr>
            </a:lvl1pPr>
          </a:lstStyle>
          <a:p>
            <a:pPr>
              <a:defRPr/>
            </a:pPr>
            <a:fld id="{F480CC79-7D9E-4830-A5E3-B9E8AA77A6B4}" type="datetimeFigureOut">
              <a:rPr lang="en-US" altLang="en-US"/>
              <a:pPr>
                <a:defRPr/>
              </a:pPr>
              <a:t>3/22/2024</a:t>
            </a:fld>
            <a:endParaRPr lang="en-US" altLang="en-US" dirty="0"/>
          </a:p>
        </p:txBody>
      </p:sp>
      <p:sp>
        <p:nvSpPr>
          <p:cNvPr id="4" name="Slide Image Placeholder 3">
            <a:extLst>
              <a:ext uri="{FF2B5EF4-FFF2-40B4-BE49-F238E27FC236}">
                <a16:creationId xmlns:a16="http://schemas.microsoft.com/office/drawing/2014/main" id="{DDC7B3AA-14B1-FDEB-76B6-ECC889C1D00B}"/>
              </a:ext>
            </a:extLst>
          </p:cNvPr>
          <p:cNvSpPr>
            <a:spLocks noGrp="1" noRot="1" noChangeAspect="1"/>
          </p:cNvSpPr>
          <p:nvPr>
            <p:ph type="sldImg" idx="2"/>
          </p:nvPr>
        </p:nvSpPr>
        <p:spPr>
          <a:xfrm>
            <a:off x="1150938" y="698500"/>
            <a:ext cx="4652962" cy="3490913"/>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6896AB59-B54F-74A8-E231-A43319EF0F7D}"/>
              </a:ext>
            </a:extLst>
          </p:cNvPr>
          <p:cNvSpPr>
            <a:spLocks noGrp="1"/>
          </p:cNvSpPr>
          <p:nvPr>
            <p:ph type="body" sz="quarter" idx="3"/>
          </p:nvPr>
        </p:nvSpPr>
        <p:spPr>
          <a:xfrm>
            <a:off x="695325" y="4422775"/>
            <a:ext cx="5564188" cy="4187825"/>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DC0D2C39-21FE-57D5-E046-5E7027DF4DC3}"/>
              </a:ext>
            </a:extLst>
          </p:cNvPr>
          <p:cNvSpPr>
            <a:spLocks noGrp="1"/>
          </p:cNvSpPr>
          <p:nvPr>
            <p:ph type="ftr" sz="quarter" idx="4"/>
          </p:nvPr>
        </p:nvSpPr>
        <p:spPr>
          <a:xfrm>
            <a:off x="0" y="8842375"/>
            <a:ext cx="3014663" cy="465138"/>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dirty="0"/>
          </a:p>
        </p:txBody>
      </p:sp>
      <p:sp>
        <p:nvSpPr>
          <p:cNvPr id="7" name="Slide Number Placeholder 6">
            <a:extLst>
              <a:ext uri="{FF2B5EF4-FFF2-40B4-BE49-F238E27FC236}">
                <a16:creationId xmlns:a16="http://schemas.microsoft.com/office/drawing/2014/main" id="{78A075FA-411A-CABB-D085-52936971A1F7}"/>
              </a:ext>
            </a:extLst>
          </p:cNvPr>
          <p:cNvSpPr>
            <a:spLocks noGrp="1"/>
          </p:cNvSpPr>
          <p:nvPr>
            <p:ph type="sldNum" sz="quarter" idx="5"/>
          </p:nvPr>
        </p:nvSpPr>
        <p:spPr>
          <a:xfrm>
            <a:off x="3938588" y="8842375"/>
            <a:ext cx="3014662" cy="46513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A0DBE9E3-02D5-49FE-8E10-9AA0F8227339}"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7AE4BC29-B38A-393E-A784-2A394F86344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783C83F3-7010-2FCA-BEFB-69447D405A7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ea typeface="ＭＳ Ｐゴシック" panose="020B0600070205080204" pitchFamily="34" charset="-128"/>
            </a:endParaRPr>
          </a:p>
        </p:txBody>
      </p:sp>
      <p:sp>
        <p:nvSpPr>
          <p:cNvPr id="7172" name="Slide Number Placeholder 3">
            <a:extLst>
              <a:ext uri="{FF2B5EF4-FFF2-40B4-BE49-F238E27FC236}">
                <a16:creationId xmlns:a16="http://schemas.microsoft.com/office/drawing/2014/main" id="{B88471F1-0ECC-66BB-7771-503B9D65A73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957CD26-7891-42DE-A0B7-EB69F26AB67B}" type="slidenum">
              <a:rPr lang="en-US" altLang="en-US" smtClean="0">
                <a:latin typeface="Calibri" panose="020F0502020204030204" pitchFamily="34" charset="0"/>
              </a:rPr>
              <a:pPr/>
              <a:t>1</a:t>
            </a:fld>
            <a:endParaRPr lang="en-US" altLang="en-US" dirty="0">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B046EBC0-E770-5566-DDEF-2C86E855206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F9F62B9C-BBC1-7B6C-395F-0E634EBB43B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endParaRPr>
          </a:p>
        </p:txBody>
      </p:sp>
      <p:sp>
        <p:nvSpPr>
          <p:cNvPr id="22532" name="Slide Number Placeholder 3">
            <a:extLst>
              <a:ext uri="{FF2B5EF4-FFF2-40B4-BE49-F238E27FC236}">
                <a16:creationId xmlns:a16="http://schemas.microsoft.com/office/drawing/2014/main" id="{F7F1B867-B3A6-9B8D-DC0D-4A771112BE6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6A90AC79-F055-4D91-8B8B-D9CB76AE4F65}" type="slidenum">
              <a:rPr lang="en-US" altLang="en-US" smtClean="0">
                <a:latin typeface="Calibri" panose="020F0502020204030204" pitchFamily="34" charset="0"/>
              </a:rPr>
              <a:pPr/>
              <a:t>10</a:t>
            </a:fld>
            <a:endParaRPr lang="en-US" altLang="en-US" dirty="0">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573F2118-8F5C-0D45-3727-42F7393A03D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EA6C72EC-C6E7-D166-D979-DD2EB8F42AF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endParaRPr>
          </a:p>
        </p:txBody>
      </p:sp>
      <p:sp>
        <p:nvSpPr>
          <p:cNvPr id="24580" name="Slide Number Placeholder 3">
            <a:extLst>
              <a:ext uri="{FF2B5EF4-FFF2-40B4-BE49-F238E27FC236}">
                <a16:creationId xmlns:a16="http://schemas.microsoft.com/office/drawing/2014/main" id="{1F7F8ED6-6894-E45D-7B3A-1FCCEEAB9D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531E64CB-E49A-4D34-A6BC-BBC7C13876E9}" type="slidenum">
              <a:rPr lang="en-US" altLang="en-US" smtClean="0">
                <a:latin typeface="Calibri" panose="020F0502020204030204" pitchFamily="34" charset="0"/>
              </a:rPr>
              <a:pPr/>
              <a:t>11</a:t>
            </a:fld>
            <a:endParaRPr lang="en-US" altLang="en-US" dirty="0">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0DBE9E3-02D5-49FE-8E10-9AA0F8227339}" type="slidenum">
              <a:rPr lang="en-US" altLang="en-US" smtClean="0"/>
              <a:pPr>
                <a:defRPr/>
              </a:pPr>
              <a:t>12</a:t>
            </a:fld>
            <a:endParaRPr lang="en-US" altLang="en-US" dirty="0"/>
          </a:p>
        </p:txBody>
      </p:sp>
    </p:spTree>
    <p:extLst>
      <p:ext uri="{BB962C8B-B14F-4D97-AF65-F5344CB8AC3E}">
        <p14:creationId xmlns:p14="http://schemas.microsoft.com/office/powerpoint/2010/main" val="17011630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0DBE9E3-02D5-49FE-8E10-9AA0F8227339}" type="slidenum">
              <a:rPr lang="en-US" altLang="en-US" smtClean="0"/>
              <a:pPr>
                <a:defRPr/>
              </a:pPr>
              <a:t>13</a:t>
            </a:fld>
            <a:endParaRPr lang="en-US" altLang="en-US" dirty="0"/>
          </a:p>
        </p:txBody>
      </p:sp>
    </p:spTree>
    <p:extLst>
      <p:ext uri="{BB962C8B-B14F-4D97-AF65-F5344CB8AC3E}">
        <p14:creationId xmlns:p14="http://schemas.microsoft.com/office/powerpoint/2010/main" val="14144757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66823A3B-9797-0F4E-A977-C1579B82618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3CE7C762-BD1A-F485-E0BA-84A78CE5C1A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endParaRPr>
          </a:p>
        </p:txBody>
      </p:sp>
      <p:sp>
        <p:nvSpPr>
          <p:cNvPr id="28676" name="Slide Number Placeholder 3">
            <a:extLst>
              <a:ext uri="{FF2B5EF4-FFF2-40B4-BE49-F238E27FC236}">
                <a16:creationId xmlns:a16="http://schemas.microsoft.com/office/drawing/2014/main" id="{1012D06D-5648-0679-BCCA-F413FFE9B5E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0C233F8-F328-4110-AAB0-C6E72B6B7C70}" type="slidenum">
              <a:rPr lang="en-US" altLang="en-US" smtClean="0">
                <a:latin typeface="Calibri" panose="020F0502020204030204" pitchFamily="34" charset="0"/>
              </a:rPr>
              <a:pPr/>
              <a:t>14</a:t>
            </a:fld>
            <a:endParaRPr lang="en-US" altLang="en-US" dirty="0">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66823A3B-9797-0F4E-A977-C1579B82618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3CE7C762-BD1A-F485-E0BA-84A78CE5C1A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endParaRPr>
          </a:p>
        </p:txBody>
      </p:sp>
      <p:sp>
        <p:nvSpPr>
          <p:cNvPr id="28676" name="Slide Number Placeholder 3">
            <a:extLst>
              <a:ext uri="{FF2B5EF4-FFF2-40B4-BE49-F238E27FC236}">
                <a16:creationId xmlns:a16="http://schemas.microsoft.com/office/drawing/2014/main" id="{1012D06D-5648-0679-BCCA-F413FFE9B5E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0C233F8-F328-4110-AAB0-C6E72B6B7C70}" type="slidenum">
              <a:rPr lang="en-US" altLang="en-US" smtClean="0">
                <a:latin typeface="Calibri" panose="020F0502020204030204" pitchFamily="34" charset="0"/>
              </a:rPr>
              <a:pPr/>
              <a:t>15</a:t>
            </a:fld>
            <a:endParaRPr lang="en-US" altLang="en-US" dirty="0">
              <a:latin typeface="Calibri" panose="020F0502020204030204" pitchFamily="34" charset="0"/>
            </a:endParaRPr>
          </a:p>
        </p:txBody>
      </p:sp>
    </p:spTree>
    <p:extLst>
      <p:ext uri="{BB962C8B-B14F-4D97-AF65-F5344CB8AC3E}">
        <p14:creationId xmlns:p14="http://schemas.microsoft.com/office/powerpoint/2010/main" val="42205144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3AD09CF5-C40B-3262-4F3D-EF6F3B01A86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68A79FE9-DBE5-85C8-061D-638A1A49128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Tx/>
              <a:buNone/>
            </a:pPr>
            <a:endParaRPr lang="en-US" altLang="en-US" dirty="0">
              <a:ea typeface="ＭＳ Ｐゴシック" panose="020B0600070205080204" pitchFamily="34" charset="-128"/>
            </a:endParaRPr>
          </a:p>
        </p:txBody>
      </p:sp>
      <p:sp>
        <p:nvSpPr>
          <p:cNvPr id="30724" name="Slide Number Placeholder 3">
            <a:extLst>
              <a:ext uri="{FF2B5EF4-FFF2-40B4-BE49-F238E27FC236}">
                <a16:creationId xmlns:a16="http://schemas.microsoft.com/office/drawing/2014/main" id="{95993287-FF98-2061-AF16-038C4CF4479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5FF8EF02-A77E-410E-83E6-5152784CEF80}" type="slidenum">
              <a:rPr lang="en-US" altLang="en-US" smtClean="0">
                <a:latin typeface="Calibri" panose="020F0502020204030204" pitchFamily="34" charset="0"/>
              </a:rPr>
              <a:pPr/>
              <a:t>16</a:t>
            </a:fld>
            <a:endParaRPr lang="en-US" altLang="en-US" dirty="0">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007DC358-9CA2-5F13-FAEC-CB9B28F9F8D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6006F0DF-507C-42AE-6F96-294DDB6B99F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endParaRPr>
          </a:p>
        </p:txBody>
      </p:sp>
      <p:sp>
        <p:nvSpPr>
          <p:cNvPr id="32772" name="Slide Number Placeholder 3">
            <a:extLst>
              <a:ext uri="{FF2B5EF4-FFF2-40B4-BE49-F238E27FC236}">
                <a16:creationId xmlns:a16="http://schemas.microsoft.com/office/drawing/2014/main" id="{22E25367-399A-2B13-1985-794EFB37AD7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88B0007-5B2B-4551-9D51-AB5D67F6ADCE}" type="slidenum">
              <a:rPr lang="en-US" altLang="en-US" smtClean="0">
                <a:latin typeface="Calibri" panose="020F0502020204030204" pitchFamily="34" charset="0"/>
              </a:rPr>
              <a:pPr/>
              <a:t>17</a:t>
            </a:fld>
            <a:endParaRPr lang="en-US" altLang="en-US" dirty="0">
              <a:latin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4C7C471E-95D5-C17F-8C08-96D46D47D4C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C43761D2-6BFA-7908-977F-F72842514A2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endParaRPr>
          </a:p>
        </p:txBody>
      </p:sp>
      <p:sp>
        <p:nvSpPr>
          <p:cNvPr id="34820" name="Slide Number Placeholder 3">
            <a:extLst>
              <a:ext uri="{FF2B5EF4-FFF2-40B4-BE49-F238E27FC236}">
                <a16:creationId xmlns:a16="http://schemas.microsoft.com/office/drawing/2014/main" id="{54D1DC3D-919A-EECA-9410-ADA11A2CBE2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7557514F-6F0C-4808-B5CA-EC8E42FC575F}" type="slidenum">
              <a:rPr lang="en-US" altLang="en-US" smtClean="0">
                <a:latin typeface="Calibri" panose="020F0502020204030204" pitchFamily="34" charset="0"/>
              </a:rPr>
              <a:pPr/>
              <a:t>18</a:t>
            </a:fld>
            <a:endParaRPr lang="en-US" altLang="en-US" dirty="0">
              <a:latin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0DBE9E3-02D5-49FE-8E10-9AA0F8227339}" type="slidenum">
              <a:rPr lang="en-US" altLang="en-US" smtClean="0"/>
              <a:pPr>
                <a:defRPr/>
              </a:pPr>
              <a:t>19</a:t>
            </a:fld>
            <a:endParaRPr lang="en-US" altLang="en-US" dirty="0"/>
          </a:p>
        </p:txBody>
      </p:sp>
    </p:spTree>
    <p:extLst>
      <p:ext uri="{BB962C8B-B14F-4D97-AF65-F5344CB8AC3E}">
        <p14:creationId xmlns:p14="http://schemas.microsoft.com/office/powerpoint/2010/main" val="1434098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3C7C4D50-9946-4A8B-0BAB-FCDCA20A8CD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AFFABC27-4A0C-DCB6-DB69-44D392D0DD7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ea typeface="ＭＳ Ｐゴシック" panose="020B0600070205080204" pitchFamily="34" charset="-128"/>
            </a:endParaRPr>
          </a:p>
        </p:txBody>
      </p:sp>
      <p:sp>
        <p:nvSpPr>
          <p:cNvPr id="9220" name="Slide Number Placeholder 3">
            <a:extLst>
              <a:ext uri="{FF2B5EF4-FFF2-40B4-BE49-F238E27FC236}">
                <a16:creationId xmlns:a16="http://schemas.microsoft.com/office/drawing/2014/main" id="{1B81FA34-E5FD-4B58-D535-285CC6E557F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6229287-12E0-4FDA-83FF-458355B6C6F3}" type="slidenum">
              <a:rPr lang="en-US" altLang="en-US" smtClean="0">
                <a:latin typeface="Calibri" panose="020F0502020204030204" pitchFamily="34" charset="0"/>
              </a:rPr>
              <a:pPr/>
              <a:t>2</a:t>
            </a:fld>
            <a:endParaRPr lang="en-US" altLang="en-US" dirty="0">
              <a:latin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4B248212-3224-3EE4-DBD7-4452C079563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ED207C4A-08AF-6833-79CE-6ED8251FA34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endParaRPr>
          </a:p>
        </p:txBody>
      </p:sp>
      <p:sp>
        <p:nvSpPr>
          <p:cNvPr id="37892" name="Slide Number Placeholder 3">
            <a:extLst>
              <a:ext uri="{FF2B5EF4-FFF2-40B4-BE49-F238E27FC236}">
                <a16:creationId xmlns:a16="http://schemas.microsoft.com/office/drawing/2014/main" id="{8EFB0BD0-3ABD-8E0E-41E2-8F8926B6E9F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5F10C360-DB66-4D68-9094-93C260D41FAA}" type="slidenum">
              <a:rPr lang="en-US" altLang="en-US" smtClean="0">
                <a:latin typeface="Calibri" panose="020F0502020204030204" pitchFamily="34" charset="0"/>
              </a:rPr>
              <a:pPr/>
              <a:t>20</a:t>
            </a:fld>
            <a:endParaRPr lang="en-US" altLang="en-US" dirty="0">
              <a:latin typeface="Calibri" panose="020F0502020204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0DBE9E3-02D5-49FE-8E10-9AA0F8227339}" type="slidenum">
              <a:rPr lang="en-US" altLang="en-US" smtClean="0"/>
              <a:pPr>
                <a:defRPr/>
              </a:pPr>
              <a:t>21</a:t>
            </a:fld>
            <a:endParaRPr lang="en-US" altLang="en-US" dirty="0"/>
          </a:p>
        </p:txBody>
      </p:sp>
    </p:spTree>
    <p:extLst>
      <p:ext uri="{BB962C8B-B14F-4D97-AF65-F5344CB8AC3E}">
        <p14:creationId xmlns:p14="http://schemas.microsoft.com/office/powerpoint/2010/main" val="24310136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2ADE2D3F-798F-C5CA-BFF9-BC85016683B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C8177B9E-E6E3-97C8-2A45-B307980D4D2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endParaRPr>
          </a:p>
        </p:txBody>
      </p:sp>
      <p:sp>
        <p:nvSpPr>
          <p:cNvPr id="40964" name="Slide Number Placeholder 3">
            <a:extLst>
              <a:ext uri="{FF2B5EF4-FFF2-40B4-BE49-F238E27FC236}">
                <a16:creationId xmlns:a16="http://schemas.microsoft.com/office/drawing/2014/main" id="{DD710D22-EA01-5142-591C-4A6FA28B9A1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731C220-133B-443C-AF93-102B9C155CF3}" type="slidenum">
              <a:rPr lang="en-US" altLang="en-US" smtClean="0">
                <a:latin typeface="Calibri" panose="020F0502020204030204" pitchFamily="34" charset="0"/>
              </a:rPr>
              <a:pPr/>
              <a:t>22</a:t>
            </a:fld>
            <a:endParaRPr lang="en-US" altLang="en-US" dirty="0">
              <a:latin typeface="Calibri" panose="020F050202020403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964F6F3F-EC1B-C0CB-67FD-9FE37774065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175C8D18-4F8B-4869-AD3A-C9FCACEB5F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endParaRPr>
          </a:p>
        </p:txBody>
      </p:sp>
      <p:sp>
        <p:nvSpPr>
          <p:cNvPr id="43012" name="Slide Number Placeholder 3">
            <a:extLst>
              <a:ext uri="{FF2B5EF4-FFF2-40B4-BE49-F238E27FC236}">
                <a16:creationId xmlns:a16="http://schemas.microsoft.com/office/drawing/2014/main" id="{6E476E37-D495-B652-8055-5EDECA467CB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537BE29D-12FF-4340-89A0-2EAD30BF762A}" type="slidenum">
              <a:rPr lang="en-US" altLang="en-US" smtClean="0">
                <a:latin typeface="Calibri" panose="020F0502020204030204" pitchFamily="34" charset="0"/>
              </a:rPr>
              <a:pPr/>
              <a:t>23</a:t>
            </a:fld>
            <a:endParaRPr lang="en-US" altLang="en-US" dirty="0">
              <a:latin typeface="Calibri" panose="020F050202020403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39880924-1AD5-CFA2-45E5-BD24B707E43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653DEC4C-E6B4-933E-44C3-95567BEC1FB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endParaRPr>
          </a:p>
        </p:txBody>
      </p:sp>
      <p:sp>
        <p:nvSpPr>
          <p:cNvPr id="45060" name="Slide Number Placeholder 3">
            <a:extLst>
              <a:ext uri="{FF2B5EF4-FFF2-40B4-BE49-F238E27FC236}">
                <a16:creationId xmlns:a16="http://schemas.microsoft.com/office/drawing/2014/main" id="{269BC8A7-4A7D-DF46-2C48-176EFA6BB6A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2C36341-F1C9-4F19-83A4-FE6E85EE5123}" type="slidenum">
              <a:rPr lang="en-US" altLang="en-US" smtClean="0">
                <a:latin typeface="Calibri" panose="020F0502020204030204" pitchFamily="34" charset="0"/>
              </a:rPr>
              <a:pPr/>
              <a:t>24</a:t>
            </a:fld>
            <a:endParaRPr lang="en-US" altLang="en-US" dirty="0">
              <a:latin typeface="Calibri" panose="020F050202020403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154DCDB8-1652-6179-1FEE-0CF6A62CDC9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10E360E6-5FAB-44ED-A757-A516CDABC62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endParaRPr>
          </a:p>
        </p:txBody>
      </p:sp>
      <p:sp>
        <p:nvSpPr>
          <p:cNvPr id="47108" name="Slide Number Placeholder 3">
            <a:extLst>
              <a:ext uri="{FF2B5EF4-FFF2-40B4-BE49-F238E27FC236}">
                <a16:creationId xmlns:a16="http://schemas.microsoft.com/office/drawing/2014/main" id="{50B8CACB-235C-0CF3-ACF9-CA74AAA052B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BB7F9DC8-4D75-40AF-A584-88B967E119D2}" type="slidenum">
              <a:rPr lang="en-US" altLang="en-US" smtClean="0">
                <a:latin typeface="Calibri" panose="020F0502020204030204" pitchFamily="34" charset="0"/>
              </a:rPr>
              <a:pPr/>
              <a:t>25</a:t>
            </a:fld>
            <a:endParaRPr lang="en-US" altLang="en-US" dirty="0">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0BF8B69A-3658-6722-5DB5-342804A117D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D4159242-EE6B-ECB4-4716-24338FDFF50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endParaRPr>
          </a:p>
        </p:txBody>
      </p:sp>
      <p:sp>
        <p:nvSpPr>
          <p:cNvPr id="11268" name="Slide Number Placeholder 3">
            <a:extLst>
              <a:ext uri="{FF2B5EF4-FFF2-40B4-BE49-F238E27FC236}">
                <a16:creationId xmlns:a16="http://schemas.microsoft.com/office/drawing/2014/main" id="{5C477E8B-4EA9-4612-269C-F2CC3703F8B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72FBCE4-D81C-491E-AAB2-D071575239FB}" type="slidenum">
              <a:rPr lang="en-US" altLang="en-US" smtClean="0">
                <a:latin typeface="Calibri" panose="020F0502020204030204" pitchFamily="34" charset="0"/>
              </a:rPr>
              <a:pPr/>
              <a:t>3</a:t>
            </a:fld>
            <a:endParaRPr lang="en-US" altLang="en-US" dirty="0">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23CD5BF7-4269-C79B-573F-44D15941E64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672930D5-4EA4-2350-1510-C0C0FB4E94E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b="1" dirty="0">
              <a:ea typeface="ＭＳ Ｐゴシック" panose="020B0600070205080204" pitchFamily="34" charset="-128"/>
            </a:endParaRPr>
          </a:p>
        </p:txBody>
      </p:sp>
      <p:sp>
        <p:nvSpPr>
          <p:cNvPr id="13316" name="Slide Number Placeholder 3">
            <a:extLst>
              <a:ext uri="{FF2B5EF4-FFF2-40B4-BE49-F238E27FC236}">
                <a16:creationId xmlns:a16="http://schemas.microsoft.com/office/drawing/2014/main" id="{DE147AB4-51B7-1B4D-3DA4-19A47298E75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BA6B114-09C3-404E-A40B-B2B27F1E845C}" type="slidenum">
              <a:rPr lang="en-US" altLang="en-US" smtClean="0">
                <a:latin typeface="Calibri" panose="020F0502020204030204" pitchFamily="34" charset="0"/>
              </a:rPr>
              <a:pPr/>
              <a:t>4</a:t>
            </a:fld>
            <a:endParaRPr lang="en-US" altLang="en-US" dirty="0">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0DBE9E3-02D5-49FE-8E10-9AA0F8227339}" type="slidenum">
              <a:rPr lang="en-US" altLang="en-US" smtClean="0"/>
              <a:pPr>
                <a:defRPr/>
              </a:pPr>
              <a:t>5</a:t>
            </a:fld>
            <a:endParaRPr lang="en-US" altLang="en-US" dirty="0"/>
          </a:p>
        </p:txBody>
      </p:sp>
    </p:spTree>
    <p:extLst>
      <p:ext uri="{BB962C8B-B14F-4D97-AF65-F5344CB8AC3E}">
        <p14:creationId xmlns:p14="http://schemas.microsoft.com/office/powerpoint/2010/main" val="5970769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0DBE9E3-02D5-49FE-8E10-9AA0F8227339}" type="slidenum">
              <a:rPr lang="en-US" altLang="en-US" smtClean="0"/>
              <a:pPr>
                <a:defRPr/>
              </a:pPr>
              <a:t>6</a:t>
            </a:fld>
            <a:endParaRPr lang="en-US" altLang="en-US" dirty="0"/>
          </a:p>
        </p:txBody>
      </p:sp>
    </p:spTree>
    <p:extLst>
      <p:ext uri="{BB962C8B-B14F-4D97-AF65-F5344CB8AC3E}">
        <p14:creationId xmlns:p14="http://schemas.microsoft.com/office/powerpoint/2010/main" val="3340275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A11A9F9F-8B7A-25AD-E7F3-58E41113539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5A277DDD-1CF5-9C3E-B7D7-1E5D009B183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	</a:t>
            </a:r>
          </a:p>
        </p:txBody>
      </p:sp>
      <p:sp>
        <p:nvSpPr>
          <p:cNvPr id="17412" name="Slide Number Placeholder 3">
            <a:extLst>
              <a:ext uri="{FF2B5EF4-FFF2-40B4-BE49-F238E27FC236}">
                <a16:creationId xmlns:a16="http://schemas.microsoft.com/office/drawing/2014/main" id="{2291BB43-37C5-B200-457F-813FF0CBADA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B3352BC2-D360-43D0-8FB6-5EDF2F2FF38A}" type="slidenum">
              <a:rPr lang="en-US" altLang="en-US" smtClean="0">
                <a:latin typeface="Calibri" panose="020F0502020204030204" pitchFamily="34" charset="0"/>
              </a:rPr>
              <a:pPr/>
              <a:t>7</a:t>
            </a:fld>
            <a:endParaRPr lang="en-US" altLang="en-US" dirty="0">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0DBE9E3-02D5-49FE-8E10-9AA0F8227339}" type="slidenum">
              <a:rPr lang="en-US" altLang="en-US" smtClean="0"/>
              <a:pPr>
                <a:defRPr/>
              </a:pPr>
              <a:t>8</a:t>
            </a:fld>
            <a:endParaRPr lang="en-US" altLang="en-US" dirty="0"/>
          </a:p>
        </p:txBody>
      </p:sp>
    </p:spTree>
    <p:extLst>
      <p:ext uri="{BB962C8B-B14F-4D97-AF65-F5344CB8AC3E}">
        <p14:creationId xmlns:p14="http://schemas.microsoft.com/office/powerpoint/2010/main" val="10953268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C5A5669B-B18E-BCEF-969F-BBC66364E92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20CC1A7A-5949-5F35-FEF5-8A13ABE2A64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endParaRPr>
          </a:p>
        </p:txBody>
      </p:sp>
      <p:sp>
        <p:nvSpPr>
          <p:cNvPr id="20484" name="Slide Number Placeholder 3">
            <a:extLst>
              <a:ext uri="{FF2B5EF4-FFF2-40B4-BE49-F238E27FC236}">
                <a16:creationId xmlns:a16="http://schemas.microsoft.com/office/drawing/2014/main" id="{4FD87615-0B1E-D6AB-43C6-1FBF43351A6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51A65F4A-AF9C-4F38-B973-66EB189EE286}" type="slidenum">
              <a:rPr lang="en-US" altLang="en-US" smtClean="0">
                <a:latin typeface="Calibri" panose="020F0502020204030204" pitchFamily="34" charset="0"/>
              </a:rPr>
              <a:pPr/>
              <a:t>9</a:t>
            </a:fld>
            <a:endParaRPr lang="en-US" altLang="en-US" dirty="0">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A23AF42-81B3-F41C-3860-3D0F493C30C3}"/>
              </a:ext>
            </a:extLst>
          </p:cNvPr>
          <p:cNvSpPr txBox="1">
            <a:spLocks noChangeArrowheads="1"/>
          </p:cNvSpPr>
          <p:nvPr userDrawn="1"/>
        </p:nvSpPr>
        <p:spPr bwMode="auto">
          <a:xfrm>
            <a:off x="3576638" y="6430963"/>
            <a:ext cx="184150" cy="369887"/>
          </a:xfrm>
          <a:prstGeom prst="rect">
            <a:avLst/>
          </a:prstGeom>
          <a:noFill/>
          <a:ln>
            <a:noFill/>
          </a:ln>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endParaRPr lang="en-US" sz="1800" dirty="0"/>
          </a:p>
        </p:txBody>
      </p:sp>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rgbClr val="12592A"/>
                </a:solidFill>
                <a:effectLst>
                  <a:outerShdw blurRad="38100" dist="25400" dir="5400000" algn="tl" rotWithShape="0">
                    <a:srgbClr val="000000">
                      <a:alpha val="43000"/>
                    </a:srgbClr>
                  </a:outerShdw>
                </a:effectLst>
                <a:latin typeface="+mj-lt"/>
                <a:ea typeface="+mj-ea"/>
                <a:cs typeface="+mj-cs"/>
              </a:defRPr>
            </a:lvl1pPr>
          </a:lstStyle>
          <a:p>
            <a:r>
              <a:rPr lang="en-US" dirty="0"/>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rgbClr val="B2451E"/>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a:t>Click to edit Master subtitle style</a:t>
            </a:r>
          </a:p>
        </p:txBody>
      </p:sp>
    </p:spTree>
    <p:extLst>
      <p:ext uri="{BB962C8B-B14F-4D97-AF65-F5344CB8AC3E}">
        <p14:creationId xmlns:p14="http://schemas.microsoft.com/office/powerpoint/2010/main" val="3363067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93346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16090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31759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rgbClr val="12592A"/>
                </a:solidFill>
                <a:effectLst>
                  <a:outerShdw blurRad="38100" dist="25400" dir="5400000" algn="tl" rotWithShape="0">
                    <a:srgbClr val="000000">
                      <a:alpha val="43000"/>
                    </a:srgbClr>
                  </a:outerShdw>
                </a:effectLst>
                <a:latin typeface="+mj-lt"/>
                <a:ea typeface="+mj-ea"/>
                <a:cs typeface="+mj-cs"/>
              </a:defRPr>
            </a:lvl1pPr>
          </a:lstStyle>
          <a:p>
            <a:r>
              <a:rPr lang="en-US" dirty="0"/>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rgbClr val="37383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dirty="0"/>
              <a:t>Click to edit Master text styles</a:t>
            </a:r>
          </a:p>
        </p:txBody>
      </p:sp>
    </p:spTree>
    <p:extLst>
      <p:ext uri="{BB962C8B-B14F-4D97-AF65-F5344CB8AC3E}">
        <p14:creationId xmlns:p14="http://schemas.microsoft.com/office/powerpoint/2010/main" val="1709293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63920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rgbClr val="B2451E"/>
                </a:solidFill>
                <a:effectLst/>
              </a:defRPr>
            </a:lvl1pPr>
            <a:lvl2pPr>
              <a:buNone/>
              <a:defRPr sz="2000" b="1"/>
            </a:lvl2pPr>
            <a:lvl3pPr>
              <a:buNone/>
              <a:defRPr sz="1800" b="1"/>
            </a:lvl3pPr>
            <a:lvl4pPr>
              <a:buNone/>
              <a:defRPr sz="1600" b="1"/>
            </a:lvl4pPr>
            <a:lvl5pPr>
              <a:buNone/>
              <a:defRPr sz="1600" b="1"/>
            </a:lvl5pPr>
          </a:lstStyle>
          <a:p>
            <a:pPr lvl="0"/>
            <a:r>
              <a:rPr lang="en-US" dirty="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rgbClr val="B2451E"/>
                </a:solidFill>
                <a:effectLst/>
              </a:defRPr>
            </a:lvl1pPr>
            <a:lvl2pPr>
              <a:buNone/>
              <a:defRPr sz="2000" b="1"/>
            </a:lvl2pPr>
            <a:lvl3pPr>
              <a:buNone/>
              <a:defRPr sz="1800" b="1"/>
            </a:lvl3pPr>
            <a:lvl4pPr>
              <a:buNone/>
              <a:defRPr sz="1600" b="1"/>
            </a:lvl4pPr>
            <a:lvl5pPr>
              <a:buNone/>
              <a:defRPr sz="1600" b="1"/>
            </a:lvl5pPr>
          </a:lstStyle>
          <a:p>
            <a:pPr lvl="0"/>
            <a:r>
              <a:rPr lang="en-US" dirty="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70389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rgbClr val="12592A"/>
                </a:solidFill>
                <a:effectLst/>
                <a:latin typeface="+mj-lt"/>
                <a:ea typeface="+mj-ea"/>
                <a:cs typeface="+mj-cs"/>
              </a:defRPr>
            </a:lvl1pPr>
          </a:lstStyle>
          <a:p>
            <a:r>
              <a:rPr lang="en-US" dirty="0"/>
              <a:t>Click to edit Master title style</a:t>
            </a:r>
          </a:p>
        </p:txBody>
      </p:sp>
    </p:spTree>
    <p:extLst>
      <p:ext uri="{BB962C8B-B14F-4D97-AF65-F5344CB8AC3E}">
        <p14:creationId xmlns:p14="http://schemas.microsoft.com/office/powerpoint/2010/main" val="1180173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5874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rgbClr val="12592A"/>
                </a:solidFill>
                <a:effectLst/>
                <a:latin typeface="+mj-lt"/>
                <a:ea typeface="+mj-ea"/>
                <a:cs typeface="+mj-cs"/>
              </a:defRPr>
            </a:lvl1pPr>
          </a:lstStyle>
          <a:p>
            <a:r>
              <a:rPr lang="en-US" dirty="0"/>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dirty="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solidFill>
                  <a:srgbClr val="373831"/>
                </a:solidFill>
              </a:defRPr>
            </a:lvl1pPr>
            <a:lvl2pPr>
              <a:defRPr sz="2600">
                <a:solidFill>
                  <a:srgbClr val="373831"/>
                </a:solidFill>
              </a:defRPr>
            </a:lvl2pPr>
            <a:lvl3pPr>
              <a:defRPr sz="2400">
                <a:solidFill>
                  <a:srgbClr val="373831"/>
                </a:solidFill>
              </a:defRPr>
            </a:lvl3pPr>
            <a:lvl4pPr>
              <a:defRPr sz="2000">
                <a:solidFill>
                  <a:srgbClr val="373831"/>
                </a:solidFill>
              </a:defRPr>
            </a:lvl4pPr>
            <a:lvl5pPr>
              <a:defRPr sz="1800">
                <a:solidFill>
                  <a:srgbClr val="37383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47579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13">
            <a:extLst>
              <a:ext uri="{FF2B5EF4-FFF2-40B4-BE49-F238E27FC236}">
                <a16:creationId xmlns:a16="http://schemas.microsoft.com/office/drawing/2014/main" id="{BA89E86C-847D-B955-B8EE-E816F39EA23D}"/>
              </a:ext>
            </a:extLst>
          </p:cNvPr>
          <p:cNvSpPr>
            <a:spLocks/>
          </p:cNvSpPr>
          <p:nvPr/>
        </p:nvSpPr>
        <p:spPr bwMode="auto">
          <a:xfrm rot="420000" flipV="1">
            <a:off x="3165475" y="1108075"/>
            <a:ext cx="5257800" cy="4114800"/>
          </a:xfrm>
          <a:custGeom>
            <a:avLst/>
            <a:gdLst>
              <a:gd name="T0" fmla="*/ 0 w 5257800"/>
              <a:gd name="T1" fmla="*/ 0 h 4114800"/>
              <a:gd name="T2" fmla="*/ 5107774 w 5257800"/>
              <a:gd name="T3" fmla="*/ 0 h 4114800"/>
              <a:gd name="T4" fmla="*/ 5257800 w 5257800"/>
              <a:gd name="T5" fmla="*/ 150026 h 4114800"/>
              <a:gd name="T6" fmla="*/ 5257800 w 5257800"/>
              <a:gd name="T7" fmla="*/ 4114800 h 4114800"/>
              <a:gd name="T8" fmla="*/ 0 w 5257800"/>
              <a:gd name="T9" fmla="*/ 4114800 h 4114800"/>
              <a:gd name="T10" fmla="*/ 0 w 5257800"/>
              <a:gd name="T11" fmla="*/ 0 h 4114800"/>
              <a:gd name="T12" fmla="*/ 0 w 5257800"/>
              <a:gd name="T13" fmla="*/ 0 h 41148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57800" h="4114800">
                <a:moveTo>
                  <a:pt x="0" y="0"/>
                </a:moveTo>
                <a:lnTo>
                  <a:pt x="5107774" y="0"/>
                </a:lnTo>
                <a:lnTo>
                  <a:pt x="5257800" y="150026"/>
                </a:lnTo>
                <a:lnTo>
                  <a:pt x="5257800" y="4114800"/>
                </a:lnTo>
                <a:lnTo>
                  <a:pt x="0" y="4114800"/>
                </a:lnTo>
                <a:lnTo>
                  <a:pt x="0" y="0"/>
                </a:lnTo>
                <a:close/>
              </a:path>
            </a:pathLst>
          </a:custGeom>
          <a:solidFill>
            <a:srgbClr val="FFFFFF"/>
          </a:solidFill>
          <a:ln w="3175" cap="rnd" cmpd="sng">
            <a:solidFill>
              <a:srgbClr val="C0C0C0"/>
            </a:solidFill>
            <a:prstDash val="solid"/>
            <a:round/>
            <a:headEnd/>
            <a:tailEnd/>
          </a:ln>
          <a:effectLst>
            <a:outerShdw blurRad="63500" dist="38500" dir="7500041" sx="98500" sy="100079" kx="99984" algn="tl" rotWithShape="0">
              <a:srgbClr val="000000">
                <a:alpha val="25000"/>
              </a:srgbClr>
            </a:outerShdw>
          </a:effectLst>
        </p:spPr>
        <p:txBody>
          <a:bodyPr anchor="ctr"/>
          <a:lstStyle/>
          <a:p>
            <a:pPr>
              <a:defRPr/>
            </a:pPr>
            <a:endParaRPr lang="en-US" dirty="0"/>
          </a:p>
        </p:txBody>
      </p:sp>
      <p:sp>
        <p:nvSpPr>
          <p:cNvPr id="6" name="Right Triangle 5">
            <a:extLst>
              <a:ext uri="{FF2B5EF4-FFF2-40B4-BE49-F238E27FC236}">
                <a16:creationId xmlns:a16="http://schemas.microsoft.com/office/drawing/2014/main" id="{59361E41-8774-D484-C4D3-E6EEE546203E}"/>
              </a:ext>
            </a:extLst>
          </p:cNvPr>
          <p:cNvSpPr>
            <a:spLocks noChangeArrowheads="1"/>
          </p:cNvSpPr>
          <p:nvPr/>
        </p:nvSpPr>
        <p:spPr bwMode="auto">
          <a:xfrm rot="420000" flipV="1">
            <a:off x="8004175" y="5359400"/>
            <a:ext cx="155575" cy="155575"/>
          </a:xfrm>
          <a:prstGeom prst="rtTriangle">
            <a:avLst/>
          </a:prstGeom>
          <a:solidFill>
            <a:srgbClr val="FFFFFF"/>
          </a:solidFill>
          <a:ln w="12700">
            <a:solidFill>
              <a:srgbClr val="FFFFFF"/>
            </a:solidFill>
            <a:bevel/>
            <a:headEnd/>
            <a:tailEnd/>
          </a:ln>
          <a:effectLst>
            <a:outerShdw blurRad="19685" dist="6350" dir="12899787" algn="tl" rotWithShape="0">
              <a:srgbClr val="808080">
                <a:alpha val="46999"/>
              </a:srgbClr>
            </a:outerShdw>
          </a:effectLst>
        </p:spPr>
        <p:txBody>
          <a:bodyPr anchor="ctr"/>
          <a:lstStyle/>
          <a:p>
            <a:pPr algn="ctr" eaLnBrk="1" fontAlgn="auto" hangingPunct="1">
              <a:spcBef>
                <a:spcPts val="0"/>
              </a:spcBef>
              <a:spcAft>
                <a:spcPts val="0"/>
              </a:spcAft>
              <a:defRPr/>
            </a:pPr>
            <a:endParaRPr lang="en-US" dirty="0">
              <a:solidFill>
                <a:schemeClr val="lt1"/>
              </a:solidFill>
              <a:latin typeface="+mn-lt"/>
              <a:ea typeface="+mn-ea"/>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rgbClr val="12592A"/>
                </a:solidFill>
              </a:defRPr>
            </a:lvl1pPr>
          </a:lstStyle>
          <a:p>
            <a:r>
              <a:rPr lang="en-US" dirty="0"/>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a:t>Click icon to add picture</a:t>
            </a:r>
          </a:p>
        </p:txBody>
      </p:sp>
    </p:spTree>
    <p:extLst>
      <p:ext uri="{BB962C8B-B14F-4D97-AF65-F5344CB8AC3E}">
        <p14:creationId xmlns:p14="http://schemas.microsoft.com/office/powerpoint/2010/main" val="809644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4.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8">
            <a:extLst>
              <a:ext uri="{FF2B5EF4-FFF2-40B4-BE49-F238E27FC236}">
                <a16:creationId xmlns:a16="http://schemas.microsoft.com/office/drawing/2014/main" id="{5B35B4C4-217B-D3DA-07F9-2EF24E2D2D40}"/>
              </a:ext>
            </a:extLst>
          </p:cNvPr>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a:t>Click to edit Master title style</a:t>
            </a:r>
          </a:p>
        </p:txBody>
      </p:sp>
      <p:sp>
        <p:nvSpPr>
          <p:cNvPr id="1027" name="Text Placeholder 29">
            <a:extLst>
              <a:ext uri="{FF2B5EF4-FFF2-40B4-BE49-F238E27FC236}">
                <a16:creationId xmlns:a16="http://schemas.microsoft.com/office/drawing/2014/main" id="{96757FCE-FA35-FAFF-A117-3271CF29F2A9}"/>
              </a:ext>
            </a:extLst>
          </p:cNvPr>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pic>
        <p:nvPicPr>
          <p:cNvPr id="5" name="Picture 4" descr="A logo for a government&#10;&#10;Description automatically generated">
            <a:extLst>
              <a:ext uri="{FF2B5EF4-FFF2-40B4-BE49-F238E27FC236}">
                <a16:creationId xmlns:a16="http://schemas.microsoft.com/office/drawing/2014/main" id="{BC3B82E2-810F-9CD5-9F69-F2974AA79C34}"/>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350820" y="5486399"/>
            <a:ext cx="2422328" cy="787400"/>
          </a:xfrm>
          <a:prstGeom prst="rect">
            <a:avLst/>
          </a:prstGeom>
        </p:spPr>
      </p:pic>
      <p:pic>
        <p:nvPicPr>
          <p:cNvPr id="7" name="Picture 6" descr="A black square with white text&#10;&#10;Description automatically generated">
            <a:extLst>
              <a:ext uri="{FF2B5EF4-FFF2-40B4-BE49-F238E27FC236}">
                <a16:creationId xmlns:a16="http://schemas.microsoft.com/office/drawing/2014/main" id="{B74AFBCB-4A49-E9B0-A311-5EF3D3AD5822}"/>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848600" y="5486400"/>
            <a:ext cx="838200" cy="838200"/>
          </a:xfrm>
          <a:prstGeom prst="rect">
            <a:avLst/>
          </a:prstGeom>
        </p:spPr>
      </p:pic>
      <p:pic>
        <p:nvPicPr>
          <p:cNvPr id="8" name="Picture 7" descr="A black square with white text&#10;&#10;Description automatically generated">
            <a:extLst>
              <a:ext uri="{FF2B5EF4-FFF2-40B4-BE49-F238E27FC236}">
                <a16:creationId xmlns:a16="http://schemas.microsoft.com/office/drawing/2014/main" id="{AC283D5E-35C0-684E-79D3-5332F0A6B746}"/>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475673" y="5486400"/>
            <a:ext cx="838200" cy="838200"/>
          </a:xfrm>
          <a:prstGeom prst="rect">
            <a:avLst/>
          </a:prstGeom>
        </p:spPr>
      </p:pic>
      <p:pic>
        <p:nvPicPr>
          <p:cNvPr id="3" name="Picture 2" descr="A black and white logo&#10;&#10;Description automatically generated">
            <a:extLst>
              <a:ext uri="{FF2B5EF4-FFF2-40B4-BE49-F238E27FC236}">
                <a16:creationId xmlns:a16="http://schemas.microsoft.com/office/drawing/2014/main" id="{2983FAFE-83D5-3F3A-D0D9-7936C5C70E51}"/>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5830323" y="5514109"/>
            <a:ext cx="2018277" cy="787400"/>
          </a:xfrm>
          <a:prstGeom prst="rect">
            <a:avLst/>
          </a:prstGeom>
        </p:spPr>
      </p:pic>
      <p:sp>
        <p:nvSpPr>
          <p:cNvPr id="4" name="TextBox 3">
            <a:extLst>
              <a:ext uri="{FF2B5EF4-FFF2-40B4-BE49-F238E27FC236}">
                <a16:creationId xmlns:a16="http://schemas.microsoft.com/office/drawing/2014/main" id="{B9BA8F99-F3AD-5340-D9F7-E1551BCF14DA}"/>
              </a:ext>
            </a:extLst>
          </p:cNvPr>
          <p:cNvSpPr txBox="1"/>
          <p:nvPr userDrawn="1"/>
        </p:nvSpPr>
        <p:spPr>
          <a:xfrm>
            <a:off x="4044411" y="5580679"/>
            <a:ext cx="2689827" cy="553998"/>
          </a:xfrm>
          <a:prstGeom prst="rect">
            <a:avLst/>
          </a:prstGeom>
          <a:noFill/>
        </p:spPr>
        <p:txBody>
          <a:bodyPr wrap="square" rtlCol="0">
            <a:spAutoFit/>
          </a:bodyPr>
          <a:lstStyle/>
          <a:p>
            <a:r>
              <a:rPr lang="en-US" sz="1000" b="0" i="0" dirty="0">
                <a:solidFill>
                  <a:srgbClr val="26282A"/>
                </a:solidFill>
                <a:effectLst/>
                <a:latin typeface="+mj-lt"/>
              </a:rPr>
              <a:t>ArtSeed Grants are supported in part by a grant from the Wisconsin Arts Board with funds from the State of Wisconsin.</a:t>
            </a:r>
            <a:endParaRPr lang="en-US" sz="1000" dirty="0">
              <a:latin typeface="+mj-lt"/>
            </a:endParaRPr>
          </a:p>
        </p:txBody>
      </p:sp>
      <p:cxnSp>
        <p:nvCxnSpPr>
          <p:cNvPr id="9" name="Straight Connector 8">
            <a:extLst>
              <a:ext uri="{FF2B5EF4-FFF2-40B4-BE49-F238E27FC236}">
                <a16:creationId xmlns:a16="http://schemas.microsoft.com/office/drawing/2014/main" id="{9AADF629-C41B-2DC3-ACB4-96C3296527F7}"/>
              </a:ext>
            </a:extLst>
          </p:cNvPr>
          <p:cNvCxnSpPr>
            <a:cxnSpLocks/>
          </p:cNvCxnSpPr>
          <p:nvPr userDrawn="1"/>
        </p:nvCxnSpPr>
        <p:spPr>
          <a:xfrm>
            <a:off x="457200" y="5514109"/>
            <a:ext cx="8192654" cy="0"/>
          </a:xfrm>
          <a:prstGeom prst="line">
            <a:avLst/>
          </a:prstGeom>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4113" r:id="rId1"/>
    <p:sldLayoutId id="2147484104" r:id="rId2"/>
    <p:sldLayoutId id="2147484105" r:id="rId3"/>
    <p:sldLayoutId id="2147484106" r:id="rId4"/>
    <p:sldLayoutId id="2147484107" r:id="rId5"/>
    <p:sldLayoutId id="2147484108" r:id="rId6"/>
    <p:sldLayoutId id="2147484109" r:id="rId7"/>
    <p:sldLayoutId id="2147484110" r:id="rId8"/>
    <p:sldLayoutId id="2147484114" r:id="rId9"/>
    <p:sldLayoutId id="2147484111" r:id="rId10"/>
    <p:sldLayoutId id="2147484112" r:id="rId11"/>
  </p:sldLayoutIdLst>
  <p:hf sldNum="0" hdr="0" dt="0"/>
  <p:txStyles>
    <p:titleStyle>
      <a:lvl1pPr algn="l" rtl="0" eaLnBrk="0" fontAlgn="base" hangingPunct="0">
        <a:spcBef>
          <a:spcPct val="0"/>
        </a:spcBef>
        <a:spcAft>
          <a:spcPct val="0"/>
        </a:spcAft>
        <a:defRPr sz="5000" kern="1200">
          <a:solidFill>
            <a:srgbClr val="12592A"/>
          </a:solidFill>
          <a:latin typeface="+mj-lt"/>
          <a:ea typeface="ＭＳ Ｐゴシック" charset="0"/>
          <a:cs typeface="ＭＳ Ｐゴシック" charset="0"/>
        </a:defRPr>
      </a:lvl1pPr>
      <a:lvl2pPr algn="l" rtl="0" eaLnBrk="0" fontAlgn="base" hangingPunct="0">
        <a:spcBef>
          <a:spcPct val="0"/>
        </a:spcBef>
        <a:spcAft>
          <a:spcPct val="0"/>
        </a:spcAft>
        <a:defRPr sz="5000">
          <a:solidFill>
            <a:srgbClr val="12592A"/>
          </a:solidFill>
          <a:latin typeface="Calibri" pitchFamily="34" charset="0"/>
          <a:ea typeface="ＭＳ Ｐゴシック" charset="0"/>
          <a:cs typeface="ＭＳ Ｐゴシック" charset="0"/>
        </a:defRPr>
      </a:lvl2pPr>
      <a:lvl3pPr algn="l" rtl="0" eaLnBrk="0" fontAlgn="base" hangingPunct="0">
        <a:spcBef>
          <a:spcPct val="0"/>
        </a:spcBef>
        <a:spcAft>
          <a:spcPct val="0"/>
        </a:spcAft>
        <a:defRPr sz="5000">
          <a:solidFill>
            <a:srgbClr val="12592A"/>
          </a:solidFill>
          <a:latin typeface="Calibri" pitchFamily="34" charset="0"/>
          <a:ea typeface="ＭＳ Ｐゴシック" charset="0"/>
          <a:cs typeface="ＭＳ Ｐゴシック" charset="0"/>
        </a:defRPr>
      </a:lvl3pPr>
      <a:lvl4pPr algn="l" rtl="0" eaLnBrk="0" fontAlgn="base" hangingPunct="0">
        <a:spcBef>
          <a:spcPct val="0"/>
        </a:spcBef>
        <a:spcAft>
          <a:spcPct val="0"/>
        </a:spcAft>
        <a:defRPr sz="5000">
          <a:solidFill>
            <a:srgbClr val="12592A"/>
          </a:solidFill>
          <a:latin typeface="Calibri" pitchFamily="34" charset="0"/>
          <a:ea typeface="ＭＳ Ｐゴシック" charset="0"/>
          <a:cs typeface="ＭＳ Ｐゴシック" charset="0"/>
        </a:defRPr>
      </a:lvl4pPr>
      <a:lvl5pPr algn="l" rtl="0" eaLnBrk="0" fontAlgn="base" hangingPunct="0">
        <a:spcBef>
          <a:spcPct val="0"/>
        </a:spcBef>
        <a:spcAft>
          <a:spcPct val="0"/>
        </a:spcAft>
        <a:defRPr sz="5000">
          <a:solidFill>
            <a:srgbClr val="12592A"/>
          </a:solidFill>
          <a:latin typeface="Calibri" pitchFamily="34" charset="0"/>
          <a:ea typeface="ＭＳ Ｐゴシック" charset="0"/>
          <a:cs typeface="ＭＳ Ｐゴシック"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rgbClr val="373831"/>
          </a:solidFill>
          <a:latin typeface="+mj-lt"/>
          <a:ea typeface="ＭＳ Ｐゴシック" charset="0"/>
          <a:cs typeface="ＭＳ Ｐゴシック" charset="0"/>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rgbClr val="373831"/>
          </a:solidFill>
          <a:latin typeface="+mj-lt"/>
          <a:ea typeface="ＭＳ Ｐゴシック" charset="0"/>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rgbClr val="373831"/>
          </a:solidFill>
          <a:latin typeface="+mj-lt"/>
          <a:ea typeface="ＭＳ Ｐゴシック" charset="0"/>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rgbClr val="373831"/>
          </a:solidFill>
          <a:latin typeface="+mj-lt"/>
          <a:ea typeface="ＭＳ Ｐゴシック" charset="0"/>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rgbClr val="373831"/>
          </a:solidFill>
          <a:latin typeface="+mj-lt"/>
          <a:ea typeface="ＭＳ Ｐゴシック" charset="0"/>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Example%20Budget.docx"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11.w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wmf"/><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racineartscouncil.org/artseed-grant-progra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Team%20Responsibility%20Chart.docx"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9.w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A4B04-1B82-902F-90EB-54A2035C7995}"/>
              </a:ext>
            </a:extLst>
          </p:cNvPr>
          <p:cNvSpPr>
            <a:spLocks noGrp="1"/>
          </p:cNvSpPr>
          <p:nvPr>
            <p:ph type="ctrTitle"/>
          </p:nvPr>
        </p:nvSpPr>
        <p:spPr>
          <a:xfrm>
            <a:off x="838200" y="568657"/>
            <a:ext cx="7391400" cy="2971800"/>
          </a:xfrm>
          <a:ln>
            <a:miter lim="800000"/>
            <a:headEnd/>
            <a:tailEnd/>
          </a:ln>
        </p:spPr>
        <p:txBody>
          <a:bodyPr>
            <a:normAutofit fontScale="90000"/>
            <a:sp3d prstMaterial="flat">
              <a:contourClr>
                <a:schemeClr val="tx2"/>
              </a:contourClr>
            </a:sp3d>
          </a:bodyPr>
          <a:lstStyle/>
          <a:p>
            <a:pPr algn="ctr" eaLnBrk="1" fontAlgn="auto" hangingPunct="1">
              <a:spcAft>
                <a:spcPts val="0"/>
              </a:spcAft>
              <a:defRPr/>
            </a:pPr>
            <a:br>
              <a:rPr lang="en-US" dirty="0">
                <a:effectLst/>
              </a:rPr>
            </a:br>
            <a:br>
              <a:rPr lang="en-US" dirty="0">
                <a:effectLst/>
              </a:rPr>
            </a:br>
            <a:br>
              <a:rPr lang="en-US" dirty="0">
                <a:effectLst/>
              </a:rPr>
            </a:br>
            <a:r>
              <a:rPr lang="en-US" dirty="0">
                <a:effectLst/>
              </a:rPr>
              <a:t>GRANT WRITING</a:t>
            </a:r>
            <a:br>
              <a:rPr lang="en-US" dirty="0">
                <a:effectLst/>
              </a:rPr>
            </a:br>
            <a:r>
              <a:rPr lang="en-US" dirty="0">
                <a:effectLst/>
              </a:rPr>
              <a:t>for </a:t>
            </a:r>
            <a:br>
              <a:rPr lang="en-US" dirty="0">
                <a:effectLst/>
              </a:rPr>
            </a:br>
            <a:r>
              <a:rPr lang="en-US" dirty="0">
                <a:effectLst/>
              </a:rPr>
              <a:t>ArtSeed</a:t>
            </a:r>
            <a:br>
              <a:rPr lang="en-US" dirty="0">
                <a:effectLst/>
              </a:rPr>
            </a:br>
            <a:r>
              <a:rPr lang="en-US" dirty="0">
                <a:effectLst/>
              </a:rPr>
              <a:t>Racine Arts Council</a:t>
            </a:r>
          </a:p>
        </p:txBody>
      </p:sp>
      <p:sp>
        <p:nvSpPr>
          <p:cNvPr id="6147" name="Subtitle 6">
            <a:extLst>
              <a:ext uri="{FF2B5EF4-FFF2-40B4-BE49-F238E27FC236}">
                <a16:creationId xmlns:a16="http://schemas.microsoft.com/office/drawing/2014/main" id="{E595B550-1450-562D-EA45-96F684F76B5F}"/>
              </a:ext>
            </a:extLst>
          </p:cNvPr>
          <p:cNvSpPr>
            <a:spLocks noGrp="1"/>
          </p:cNvSpPr>
          <p:nvPr>
            <p:ph type="subTitle" idx="1"/>
          </p:nvPr>
        </p:nvSpPr>
        <p:spPr>
          <a:xfrm>
            <a:off x="838200" y="3657600"/>
            <a:ext cx="7772400" cy="1905000"/>
          </a:xfrm>
        </p:spPr>
        <p:txBody>
          <a:bodyPr/>
          <a:lstStyle/>
          <a:p>
            <a:pPr marR="0" algn="ctr" eaLnBrk="1" hangingPunct="1"/>
            <a:r>
              <a:rPr lang="en-US" altLang="en-US" sz="2800" dirty="0">
                <a:ea typeface="ＭＳ Ｐゴシック" panose="020B0600070205080204" pitchFamily="34" charset="-128"/>
              </a:rPr>
              <a:t>Original presentation by Debra Karp,</a:t>
            </a:r>
            <a:br>
              <a:rPr lang="en-US" altLang="en-US" sz="2800" dirty="0">
                <a:ea typeface="ＭＳ Ｐゴシック" panose="020B0600070205080204" pitchFamily="34" charset="-128"/>
              </a:rPr>
            </a:br>
            <a:r>
              <a:rPr lang="en-US" altLang="en-US" sz="2800" dirty="0">
                <a:ea typeface="ＭＳ Ｐゴシック" panose="020B0600070205080204" pitchFamily="34" charset="-128"/>
              </a:rPr>
              <a:t>University of Wisconsin – Parkside</a:t>
            </a:r>
            <a:br>
              <a:rPr lang="en-US" altLang="en-US" sz="2800" dirty="0">
                <a:ea typeface="ＭＳ Ｐゴシック" panose="020B0600070205080204" pitchFamily="34" charset="-128"/>
              </a:rPr>
            </a:br>
            <a:r>
              <a:rPr lang="en-US" altLang="en-US" sz="2800" dirty="0">
                <a:ea typeface="ＭＳ Ｐゴシック" panose="020B0600070205080204" pitchFamily="34" charset="-128"/>
              </a:rPr>
              <a:t>March 1, 2021</a:t>
            </a:r>
          </a:p>
        </p:txBody>
      </p:sp>
      <p:sp>
        <p:nvSpPr>
          <p:cNvPr id="6148" name="TextBox 2">
            <a:extLst>
              <a:ext uri="{FF2B5EF4-FFF2-40B4-BE49-F238E27FC236}">
                <a16:creationId xmlns:a16="http://schemas.microsoft.com/office/drawing/2014/main" id="{B3B60CFF-51CC-289F-83B8-04B22920E61B}"/>
              </a:ext>
            </a:extLst>
          </p:cNvPr>
          <p:cNvSpPr txBox="1">
            <a:spLocks noChangeArrowheads="1"/>
          </p:cNvSpPr>
          <p:nvPr/>
        </p:nvSpPr>
        <p:spPr bwMode="auto">
          <a:xfrm>
            <a:off x="7086600" y="6316663"/>
            <a:ext cx="1981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en-US" dirty="0">
                <a:solidFill>
                  <a:schemeClr val="bg1"/>
                </a:solidFill>
              </a:rPr>
              <a:t>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972CF-1F0A-0CF9-423B-57E4BA65D0A6}"/>
              </a:ext>
            </a:extLst>
          </p:cNvPr>
          <p:cNvSpPr>
            <a:spLocks noGrp="1"/>
          </p:cNvSpPr>
          <p:nvPr>
            <p:ph type="title"/>
          </p:nvPr>
        </p:nvSpPr>
        <p:spPr>
          <a:xfrm>
            <a:off x="430161" y="519827"/>
            <a:ext cx="8305800" cy="1143000"/>
          </a:xfrm>
          <a:ln>
            <a:miter lim="800000"/>
            <a:headEnd/>
            <a:tailEnd/>
          </a:ln>
        </p:spPr>
        <p:txBody>
          <a:bodyPr anchor="ctr"/>
          <a:lstStyle/>
          <a:p>
            <a:pPr eaLnBrk="1" fontAlgn="auto" hangingPunct="1">
              <a:spcAft>
                <a:spcPts val="0"/>
              </a:spcAft>
              <a:defRPr/>
            </a:pPr>
            <a:r>
              <a:rPr lang="en-US" dirty="0"/>
              <a:t>Project Goals and Objectives</a:t>
            </a:r>
          </a:p>
        </p:txBody>
      </p:sp>
      <p:sp>
        <p:nvSpPr>
          <p:cNvPr id="4" name="TextBox 3">
            <a:extLst>
              <a:ext uri="{FF2B5EF4-FFF2-40B4-BE49-F238E27FC236}">
                <a16:creationId xmlns:a16="http://schemas.microsoft.com/office/drawing/2014/main" id="{2F769DDE-1724-6085-BD38-A37890702F99}"/>
              </a:ext>
            </a:extLst>
          </p:cNvPr>
          <p:cNvSpPr txBox="1">
            <a:spLocks noChangeArrowheads="1"/>
          </p:cNvSpPr>
          <p:nvPr/>
        </p:nvSpPr>
        <p:spPr bwMode="auto">
          <a:xfrm>
            <a:off x="533400" y="1662113"/>
            <a:ext cx="4838700" cy="307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Font typeface="Calibri" panose="020F0502020204030204" pitchFamily="34" charset="0"/>
              <a:buAutoNum type="arabicPeriod" startAt="4"/>
            </a:pPr>
            <a:r>
              <a:rPr lang="en-US" altLang="en-US" sz="2400" dirty="0">
                <a:solidFill>
                  <a:srgbClr val="373831"/>
                </a:solidFill>
                <a:latin typeface="Calibri" panose="020F0502020204030204" pitchFamily="34" charset="0"/>
              </a:rPr>
              <a:t>Goals, Objectives and Outcomes</a:t>
            </a:r>
          </a:p>
          <a:p>
            <a:pPr eaLnBrk="1" hangingPunct="1"/>
            <a:r>
              <a:rPr lang="en-US" altLang="en-US" sz="2400" dirty="0">
                <a:solidFill>
                  <a:srgbClr val="373831"/>
                </a:solidFill>
                <a:latin typeface="Calibri" panose="020F0502020204030204" pitchFamily="34" charset="0"/>
              </a:rPr>
              <a:t>	</a:t>
            </a:r>
            <a:r>
              <a:rPr lang="en-US" altLang="en-US" sz="2400" dirty="0">
                <a:solidFill>
                  <a:srgbClr val="373831"/>
                </a:solidFill>
                <a:latin typeface="Calibri" panose="020F0502020204030204" pitchFamily="34" charset="0"/>
                <a:cs typeface="Times New Roman" panose="02020603050405020304" pitchFamily="18" charset="0"/>
              </a:rPr>
              <a:t>►</a:t>
            </a:r>
            <a:r>
              <a:rPr lang="en-US" altLang="en-US" sz="2200" i="1" dirty="0">
                <a:solidFill>
                  <a:srgbClr val="373831"/>
                </a:solidFill>
                <a:latin typeface="Calibri" panose="020F0502020204030204" pitchFamily="34" charset="0"/>
              </a:rPr>
              <a:t>Goals</a:t>
            </a:r>
            <a:r>
              <a:rPr lang="en-US" altLang="en-US" sz="2200" dirty="0">
                <a:solidFill>
                  <a:srgbClr val="373831"/>
                </a:solidFill>
                <a:latin typeface="Calibri" panose="020F0502020204030204" pitchFamily="34" charset="0"/>
              </a:rPr>
              <a:t>—broad, lofty statements (the change you wish to make)</a:t>
            </a:r>
          </a:p>
          <a:p>
            <a:pPr eaLnBrk="1" hangingPunct="1"/>
            <a:endParaRPr lang="en-US" altLang="en-US" sz="1200" dirty="0">
              <a:solidFill>
                <a:srgbClr val="373831"/>
              </a:solidFill>
              <a:latin typeface="Calibri" panose="020F0502020204030204" pitchFamily="34" charset="0"/>
            </a:endParaRPr>
          </a:p>
          <a:p>
            <a:pPr eaLnBrk="1" hangingPunct="1"/>
            <a:r>
              <a:rPr lang="en-US" altLang="en-US" sz="2400" dirty="0">
                <a:solidFill>
                  <a:srgbClr val="373831"/>
                </a:solidFill>
                <a:latin typeface="Calibri" panose="020F0502020204030204" pitchFamily="34" charset="0"/>
              </a:rPr>
              <a:t>	</a:t>
            </a:r>
            <a:r>
              <a:rPr lang="en-US" altLang="en-US" sz="2400" dirty="0">
                <a:solidFill>
                  <a:srgbClr val="373831"/>
                </a:solidFill>
                <a:latin typeface="Calibri" panose="020F0502020204030204" pitchFamily="34" charset="0"/>
                <a:cs typeface="Times New Roman" panose="02020603050405020304" pitchFamily="18" charset="0"/>
              </a:rPr>
              <a:t>►</a:t>
            </a:r>
            <a:r>
              <a:rPr lang="en-US" altLang="en-US" sz="2200" i="1" dirty="0">
                <a:solidFill>
                  <a:srgbClr val="373831"/>
                </a:solidFill>
                <a:latin typeface="Calibri" panose="020F0502020204030204" pitchFamily="34" charset="0"/>
              </a:rPr>
              <a:t>Objectives</a:t>
            </a:r>
            <a:r>
              <a:rPr lang="en-US" altLang="en-US" sz="2200" dirty="0">
                <a:solidFill>
                  <a:srgbClr val="373831"/>
                </a:solidFill>
                <a:latin typeface="Calibri" panose="020F0502020204030204" pitchFamily="34" charset="0"/>
              </a:rPr>
              <a:t>—specific, measurable, attainable, realistic, set in a timeframe (SMART) (specific and measurable statements of how you will reach goals</a:t>
            </a:r>
          </a:p>
        </p:txBody>
      </p:sp>
      <p:pic>
        <p:nvPicPr>
          <p:cNvPr id="21508" name="Picture 11" descr="C:\Documents and Settings\bach\Local Settings\Temporary Internet Files\Content.IE5\BE5RHXG2\MPj04244350000[1].jpg">
            <a:extLst>
              <a:ext uri="{FF2B5EF4-FFF2-40B4-BE49-F238E27FC236}">
                <a16:creationId xmlns:a16="http://schemas.microsoft.com/office/drawing/2014/main" id="{22992A1D-9656-79C0-33FC-2D55A75B92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2556" r="16830"/>
          <a:stretch>
            <a:fillRect/>
          </a:stretch>
        </p:blipFill>
        <p:spPr bwMode="auto">
          <a:xfrm>
            <a:off x="5410200" y="1662113"/>
            <a:ext cx="2886075" cy="161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TextBox 2">
            <a:extLst>
              <a:ext uri="{FF2B5EF4-FFF2-40B4-BE49-F238E27FC236}">
                <a16:creationId xmlns:a16="http://schemas.microsoft.com/office/drawing/2014/main" id="{41594192-B82D-E22B-E435-249A916731D6}"/>
              </a:ext>
            </a:extLst>
          </p:cNvPr>
          <p:cNvSpPr txBox="1">
            <a:spLocks noChangeArrowheads="1"/>
          </p:cNvSpPr>
          <p:nvPr/>
        </p:nvSpPr>
        <p:spPr bwMode="auto">
          <a:xfrm>
            <a:off x="5372100" y="3441291"/>
            <a:ext cx="2962275" cy="20313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buFont typeface="Arial" panose="020B0604020202020204" pitchFamily="34" charset="0"/>
              <a:buChar char="•"/>
            </a:pPr>
            <a:r>
              <a:rPr lang="en-US" altLang="en-US" dirty="0">
                <a:latin typeface="Libre Franklin" pitchFamily="2" charset="0"/>
              </a:rPr>
              <a:t>SMART goals are </a:t>
            </a:r>
            <a:r>
              <a:rPr lang="en-US" altLang="en-US" b="1" dirty="0">
                <a:latin typeface="Libre Franklin" pitchFamily="2" charset="0"/>
              </a:rPr>
              <a:t>S</a:t>
            </a:r>
            <a:r>
              <a:rPr lang="en-US" altLang="en-US" dirty="0">
                <a:latin typeface="Libre Franklin" pitchFamily="2" charset="0"/>
              </a:rPr>
              <a:t>pecific, </a:t>
            </a:r>
            <a:r>
              <a:rPr lang="en-US" altLang="en-US" b="1" dirty="0">
                <a:latin typeface="Libre Franklin" pitchFamily="2" charset="0"/>
              </a:rPr>
              <a:t>M</a:t>
            </a:r>
            <a:r>
              <a:rPr lang="en-US" altLang="en-US" dirty="0">
                <a:latin typeface="Libre Franklin" pitchFamily="2" charset="0"/>
              </a:rPr>
              <a:t>easurable, </a:t>
            </a:r>
            <a:r>
              <a:rPr lang="en-US" altLang="en-US" b="1" dirty="0">
                <a:latin typeface="Libre Franklin" pitchFamily="2" charset="0"/>
              </a:rPr>
              <a:t>A</a:t>
            </a:r>
            <a:r>
              <a:rPr lang="en-US" altLang="en-US" dirty="0">
                <a:latin typeface="Libre Franklin" pitchFamily="2" charset="0"/>
              </a:rPr>
              <a:t>chievable, </a:t>
            </a:r>
            <a:r>
              <a:rPr lang="en-US" altLang="en-US" b="1" dirty="0">
                <a:latin typeface="Libre Franklin" pitchFamily="2" charset="0"/>
              </a:rPr>
              <a:t>R</a:t>
            </a:r>
            <a:r>
              <a:rPr lang="en-US" altLang="en-US" dirty="0">
                <a:latin typeface="Libre Franklin" pitchFamily="2" charset="0"/>
              </a:rPr>
              <a:t>elevant, and </a:t>
            </a:r>
            <a:r>
              <a:rPr lang="en-US" altLang="en-US" b="1" dirty="0">
                <a:latin typeface="Libre Franklin" pitchFamily="2" charset="0"/>
              </a:rPr>
              <a:t>T</a:t>
            </a:r>
            <a:r>
              <a:rPr lang="en-US" altLang="en-US" dirty="0">
                <a:latin typeface="Libre Franklin" pitchFamily="2" charset="0"/>
              </a:rPr>
              <a:t>ime-bound.</a:t>
            </a:r>
          </a:p>
          <a:p>
            <a:pPr>
              <a:buFont typeface="Arial" panose="020B0604020202020204" pitchFamily="34" charset="0"/>
              <a:buChar char="•"/>
            </a:pPr>
            <a:r>
              <a:rPr lang="en-US" altLang="en-US" dirty="0">
                <a:latin typeface="Libre Franklin" pitchFamily="2" charset="0"/>
              </a:rPr>
              <a:t> SMART goals are clear, attainable and meaningful.</a:t>
            </a: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AABEE-F8C7-8B6D-84B6-DFFEA0DE9ADD}"/>
              </a:ext>
            </a:extLst>
          </p:cNvPr>
          <p:cNvSpPr>
            <a:spLocks noGrp="1"/>
          </p:cNvSpPr>
          <p:nvPr>
            <p:ph type="title"/>
          </p:nvPr>
        </p:nvSpPr>
        <p:spPr>
          <a:xfrm>
            <a:off x="457200" y="762000"/>
            <a:ext cx="8305800" cy="1143000"/>
          </a:xfrm>
          <a:ln>
            <a:miter lim="800000"/>
            <a:headEnd/>
            <a:tailEnd/>
          </a:ln>
        </p:spPr>
        <p:txBody>
          <a:bodyPr anchor="ctr"/>
          <a:lstStyle/>
          <a:p>
            <a:pPr eaLnBrk="1" fontAlgn="auto" hangingPunct="1">
              <a:spcAft>
                <a:spcPts val="0"/>
              </a:spcAft>
              <a:defRPr/>
            </a:pPr>
            <a:r>
              <a:rPr lang="en-US" dirty="0"/>
              <a:t>Project Outcomes/Impact</a:t>
            </a:r>
          </a:p>
        </p:txBody>
      </p:sp>
      <p:sp>
        <p:nvSpPr>
          <p:cNvPr id="4" name="TextBox 3">
            <a:extLst>
              <a:ext uri="{FF2B5EF4-FFF2-40B4-BE49-F238E27FC236}">
                <a16:creationId xmlns:a16="http://schemas.microsoft.com/office/drawing/2014/main" id="{12C28B56-F96D-A6CA-E52B-044BC227A9F2}"/>
              </a:ext>
            </a:extLst>
          </p:cNvPr>
          <p:cNvSpPr txBox="1">
            <a:spLocks noChangeArrowheads="1"/>
          </p:cNvSpPr>
          <p:nvPr/>
        </p:nvSpPr>
        <p:spPr bwMode="auto">
          <a:xfrm>
            <a:off x="533400" y="1882775"/>
            <a:ext cx="7620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4000" dirty="0">
                <a:solidFill>
                  <a:srgbClr val="373831"/>
                </a:solidFill>
                <a:latin typeface="Calibri" panose="020F0502020204030204" pitchFamily="34" charset="0"/>
              </a:rPr>
              <a:t>What will be different as result of your project?  How will you know?</a:t>
            </a:r>
          </a:p>
        </p:txBody>
      </p:sp>
      <p:sp>
        <p:nvSpPr>
          <p:cNvPr id="23556" name="TextBox 4">
            <a:extLst>
              <a:ext uri="{FF2B5EF4-FFF2-40B4-BE49-F238E27FC236}">
                <a16:creationId xmlns:a16="http://schemas.microsoft.com/office/drawing/2014/main" id="{B0A92CF7-3C50-49A7-6804-ACE49DC8754A}"/>
              </a:ext>
            </a:extLst>
          </p:cNvPr>
          <p:cNvSpPr txBox="1">
            <a:spLocks noChangeArrowheads="1"/>
          </p:cNvSpPr>
          <p:nvPr/>
        </p:nvSpPr>
        <p:spPr bwMode="auto">
          <a:xfrm>
            <a:off x="7086600" y="6316663"/>
            <a:ext cx="1981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en-US" dirty="0">
                <a:solidFill>
                  <a:schemeClr val="bg1"/>
                </a:solidFill>
              </a:rPr>
              <a:t>15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7F513-ADF3-0F58-B81B-4471B0AB3AF6}"/>
              </a:ext>
            </a:extLst>
          </p:cNvPr>
          <p:cNvSpPr>
            <a:spLocks noGrp="1"/>
          </p:cNvSpPr>
          <p:nvPr>
            <p:ph type="title"/>
          </p:nvPr>
        </p:nvSpPr>
        <p:spPr>
          <a:xfrm>
            <a:off x="381000" y="2895600"/>
            <a:ext cx="8305800" cy="896112"/>
          </a:xfrm>
        </p:spPr>
        <p:txBody>
          <a:bodyPr>
            <a:normAutofit fontScale="90000"/>
          </a:bodyPr>
          <a:lstStyle/>
          <a:p>
            <a:pPr algn="ctr">
              <a:defRPr/>
            </a:pPr>
            <a:r>
              <a:rPr lang="en-US" sz="7200" b="1" dirty="0"/>
              <a:t>Exercise: </a:t>
            </a:r>
            <a:br>
              <a:rPr lang="en-US" sz="7200" b="1" dirty="0"/>
            </a:br>
            <a:r>
              <a:rPr lang="en-US" sz="7200" b="1" dirty="0"/>
              <a:t>Goals/Objectives</a:t>
            </a:r>
            <a:br>
              <a:rPr lang="en-US" sz="7200" b="1" dirty="0"/>
            </a:br>
            <a:r>
              <a:rPr lang="en-US" sz="7200" b="1" dirty="0"/>
              <a:t>Development</a:t>
            </a:r>
          </a:p>
        </p:txBody>
      </p:sp>
      <p:sp>
        <p:nvSpPr>
          <p:cNvPr id="25603" name="TextBox 2">
            <a:extLst>
              <a:ext uri="{FF2B5EF4-FFF2-40B4-BE49-F238E27FC236}">
                <a16:creationId xmlns:a16="http://schemas.microsoft.com/office/drawing/2014/main" id="{7A9B18DF-592D-686A-11BD-91ACFBA7BDB7}"/>
              </a:ext>
            </a:extLst>
          </p:cNvPr>
          <p:cNvSpPr txBox="1">
            <a:spLocks noChangeArrowheads="1"/>
          </p:cNvSpPr>
          <p:nvPr/>
        </p:nvSpPr>
        <p:spPr bwMode="auto">
          <a:xfrm>
            <a:off x="7086600" y="6316663"/>
            <a:ext cx="1981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a:r>
              <a:rPr lang="en-US" altLang="en-US" dirty="0">
                <a:solidFill>
                  <a:schemeClr val="bg1"/>
                </a:solidFill>
              </a:rPr>
              <a:t>18</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80D8813-6A73-8D9C-0134-FE8962D99A72}"/>
              </a:ext>
            </a:extLst>
          </p:cNvPr>
          <p:cNvGraphicFramePr>
            <a:graphicFrameLocks noGrp="1"/>
          </p:cNvGraphicFramePr>
          <p:nvPr>
            <p:extLst>
              <p:ext uri="{D42A27DB-BD31-4B8C-83A1-F6EECF244321}">
                <p14:modId xmlns:p14="http://schemas.microsoft.com/office/powerpoint/2010/main" val="1827611768"/>
              </p:ext>
            </p:extLst>
          </p:nvPr>
        </p:nvGraphicFramePr>
        <p:xfrm>
          <a:off x="533400" y="533400"/>
          <a:ext cx="8305800" cy="4237038"/>
        </p:xfrm>
        <a:graphic>
          <a:graphicData uri="http://schemas.openxmlformats.org/drawingml/2006/table">
            <a:tbl>
              <a:tblPr firstRow="1"/>
              <a:tblGrid>
                <a:gridCol w="1660525">
                  <a:extLst>
                    <a:ext uri="{9D8B030D-6E8A-4147-A177-3AD203B41FA5}">
                      <a16:colId xmlns:a16="http://schemas.microsoft.com/office/drawing/2014/main" val="20000"/>
                    </a:ext>
                  </a:extLst>
                </a:gridCol>
                <a:gridCol w="1662113">
                  <a:extLst>
                    <a:ext uri="{9D8B030D-6E8A-4147-A177-3AD203B41FA5}">
                      <a16:colId xmlns:a16="http://schemas.microsoft.com/office/drawing/2014/main" val="20001"/>
                    </a:ext>
                  </a:extLst>
                </a:gridCol>
                <a:gridCol w="1660525">
                  <a:extLst>
                    <a:ext uri="{9D8B030D-6E8A-4147-A177-3AD203B41FA5}">
                      <a16:colId xmlns:a16="http://schemas.microsoft.com/office/drawing/2014/main" val="20002"/>
                    </a:ext>
                  </a:extLst>
                </a:gridCol>
                <a:gridCol w="1662112">
                  <a:extLst>
                    <a:ext uri="{9D8B030D-6E8A-4147-A177-3AD203B41FA5}">
                      <a16:colId xmlns:a16="http://schemas.microsoft.com/office/drawing/2014/main" val="20003"/>
                    </a:ext>
                  </a:extLst>
                </a:gridCol>
                <a:gridCol w="1660525">
                  <a:extLst>
                    <a:ext uri="{9D8B030D-6E8A-4147-A177-3AD203B41FA5}">
                      <a16:colId xmlns:a16="http://schemas.microsoft.com/office/drawing/2014/main" val="20004"/>
                    </a:ext>
                  </a:extLst>
                </a:gridCol>
              </a:tblGrid>
              <a:tr h="640128">
                <a:tc>
                  <a:txBody>
                    <a:bodyPr/>
                    <a:lstStyle>
                      <a:lvl1pPr>
                        <a:spcBef>
                          <a:spcPct val="20000"/>
                        </a:spcBef>
                        <a:buClr>
                          <a:srgbClr val="0BD0D9"/>
                        </a:buClr>
                        <a:buSzPct val="95000"/>
                        <a:buFont typeface="Wingdings 2" pitchFamily="18" charset="2"/>
                        <a:defRPr sz="2200">
                          <a:solidFill>
                            <a:srgbClr val="373831"/>
                          </a:solidFill>
                          <a:latin typeface="Calibri" pitchFamily="34" charset="0"/>
                          <a:ea typeface="ＭＳ Ｐゴシック" pitchFamily="34" charset="-128"/>
                        </a:defRPr>
                      </a:lvl1pPr>
                      <a:lvl2pPr marL="742950" indent="-285750">
                        <a:spcBef>
                          <a:spcPct val="20000"/>
                        </a:spcBef>
                        <a:buClr>
                          <a:schemeClr val="accent1"/>
                        </a:buClr>
                        <a:buSzPct val="85000"/>
                        <a:buFont typeface="Wingdings 2" pitchFamily="18" charset="2"/>
                        <a:defRPr sz="2000">
                          <a:solidFill>
                            <a:srgbClr val="373831"/>
                          </a:solidFill>
                          <a:latin typeface="Calibri" pitchFamily="34" charset="0"/>
                          <a:ea typeface="ＭＳ Ｐゴシック" pitchFamily="34" charset="-128"/>
                        </a:defRPr>
                      </a:lvl2pPr>
                      <a:lvl3pPr marL="1143000" indent="-228600">
                        <a:spcBef>
                          <a:spcPct val="20000"/>
                        </a:spcBef>
                        <a:buClr>
                          <a:schemeClr val="accent2"/>
                        </a:buClr>
                        <a:buSzPct val="70000"/>
                        <a:buFont typeface="Wingdings 2" pitchFamily="18" charset="2"/>
                        <a:defRPr sz="1900">
                          <a:solidFill>
                            <a:srgbClr val="373831"/>
                          </a:solidFill>
                          <a:latin typeface="Calibri" pitchFamily="34" charset="0"/>
                          <a:ea typeface="ＭＳ Ｐゴシック" pitchFamily="34" charset="-128"/>
                        </a:defRPr>
                      </a:lvl3pPr>
                      <a:lvl4pPr marL="1600200" indent="-228600">
                        <a:spcBef>
                          <a:spcPct val="20000"/>
                        </a:spcBef>
                        <a:buClr>
                          <a:srgbClr val="0BD0D9"/>
                        </a:buClr>
                        <a:buSzPct val="65000"/>
                        <a:buFont typeface="Wingdings 2" pitchFamily="18" charset="2"/>
                        <a:defRPr>
                          <a:solidFill>
                            <a:srgbClr val="373831"/>
                          </a:solidFill>
                          <a:latin typeface="Calibri" pitchFamily="34" charset="0"/>
                          <a:ea typeface="ＭＳ Ｐゴシック" pitchFamily="34" charset="-128"/>
                        </a:defRPr>
                      </a:lvl4pPr>
                      <a:lvl5pPr marL="2057400" indent="-228600">
                        <a:spcBef>
                          <a:spcPct val="20000"/>
                        </a:spcBef>
                        <a:buClr>
                          <a:srgbClr val="10CF9B"/>
                        </a:buClr>
                        <a:buSzPct val="65000"/>
                        <a:buFont typeface="Wingdings 2" pitchFamily="18" charset="2"/>
                        <a:defRPr>
                          <a:solidFill>
                            <a:srgbClr val="37383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10CF9B"/>
                        </a:buClr>
                        <a:buSzPct val="65000"/>
                        <a:buFont typeface="Wingdings 2" pitchFamily="18" charset="2"/>
                        <a:defRPr>
                          <a:solidFill>
                            <a:srgbClr val="37383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10CF9B"/>
                        </a:buClr>
                        <a:buSzPct val="65000"/>
                        <a:buFont typeface="Wingdings 2" pitchFamily="18" charset="2"/>
                        <a:defRPr>
                          <a:solidFill>
                            <a:srgbClr val="37383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10CF9B"/>
                        </a:buClr>
                        <a:buSzPct val="65000"/>
                        <a:buFont typeface="Wingdings 2" pitchFamily="18" charset="2"/>
                        <a:defRPr>
                          <a:solidFill>
                            <a:srgbClr val="37383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10CF9B"/>
                        </a:buClr>
                        <a:buSzPct val="65000"/>
                        <a:buFont typeface="Wingdings 2" pitchFamily="18" charset="2"/>
                        <a:defRPr>
                          <a:solidFill>
                            <a:srgbClr val="37383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FFFFFF"/>
                          </a:solidFill>
                          <a:effectLst/>
                          <a:latin typeface="Calibri" pitchFamily="34" charset="0"/>
                          <a:ea typeface="ＭＳ Ｐゴシック" pitchFamily="34" charset="-128"/>
                        </a:rPr>
                        <a:t>Goal</a:t>
                      </a:r>
                    </a:p>
                  </a:txBody>
                  <a:tcPr marT="45723" marB="45723" horzOverflow="overflow">
                    <a:lnL w="12700" cap="flat" cmpd="sng" algn="ctr">
                      <a:solidFill>
                        <a:srgbClr val="595959"/>
                      </a:solidFill>
                      <a:prstDash val="solid"/>
                      <a:round/>
                      <a:headEnd type="none" w="med" len="med"/>
                      <a:tailEnd type="none" w="med" len="med"/>
                    </a:lnL>
                    <a:lnR>
                      <a:noFill/>
                    </a:lnR>
                    <a:lnT w="12700" cap="flat" cmpd="sng" algn="ctr">
                      <a:solidFill>
                        <a:srgbClr val="595959"/>
                      </a:solidFill>
                      <a:prstDash val="solid"/>
                      <a:round/>
                      <a:headEnd type="none" w="med" len="med"/>
                      <a:tailEnd type="none" w="med" len="med"/>
                    </a:lnT>
                    <a:lnB w="25400" cap="flat" cmpd="sng" algn="ctr">
                      <a:solidFill>
                        <a:schemeClr val="bg1"/>
                      </a:solidFill>
                      <a:prstDash val="solid"/>
                      <a:round/>
                      <a:headEnd type="none" w="med" len="med"/>
                      <a:tailEnd type="none" w="med" len="med"/>
                    </a:lnB>
                    <a:lnTlToBr>
                      <a:noFill/>
                    </a:lnTlToBr>
                    <a:lnBlToTr>
                      <a:noFill/>
                    </a:lnBlToTr>
                    <a:solidFill>
                      <a:srgbClr val="373831"/>
                    </a:solidFill>
                  </a:tcPr>
                </a:tc>
                <a:tc>
                  <a:txBody>
                    <a:bodyPr/>
                    <a:lstStyle>
                      <a:lvl1pPr>
                        <a:spcBef>
                          <a:spcPct val="20000"/>
                        </a:spcBef>
                        <a:buClr>
                          <a:srgbClr val="0BD0D9"/>
                        </a:buClr>
                        <a:buSzPct val="95000"/>
                        <a:buFont typeface="Wingdings 2" pitchFamily="18" charset="2"/>
                        <a:defRPr sz="2200">
                          <a:solidFill>
                            <a:srgbClr val="373831"/>
                          </a:solidFill>
                          <a:latin typeface="Calibri" pitchFamily="34" charset="0"/>
                          <a:ea typeface="ＭＳ Ｐゴシック" pitchFamily="34" charset="-128"/>
                        </a:defRPr>
                      </a:lvl1pPr>
                      <a:lvl2pPr marL="742950" indent="-285750">
                        <a:spcBef>
                          <a:spcPct val="20000"/>
                        </a:spcBef>
                        <a:buClr>
                          <a:schemeClr val="accent1"/>
                        </a:buClr>
                        <a:buSzPct val="85000"/>
                        <a:buFont typeface="Wingdings 2" pitchFamily="18" charset="2"/>
                        <a:defRPr sz="2000">
                          <a:solidFill>
                            <a:srgbClr val="373831"/>
                          </a:solidFill>
                          <a:latin typeface="Calibri" pitchFamily="34" charset="0"/>
                          <a:ea typeface="ＭＳ Ｐゴシック" pitchFamily="34" charset="-128"/>
                        </a:defRPr>
                      </a:lvl2pPr>
                      <a:lvl3pPr marL="1143000" indent="-228600">
                        <a:spcBef>
                          <a:spcPct val="20000"/>
                        </a:spcBef>
                        <a:buClr>
                          <a:schemeClr val="accent2"/>
                        </a:buClr>
                        <a:buSzPct val="70000"/>
                        <a:buFont typeface="Wingdings 2" pitchFamily="18" charset="2"/>
                        <a:defRPr sz="1900">
                          <a:solidFill>
                            <a:srgbClr val="373831"/>
                          </a:solidFill>
                          <a:latin typeface="Calibri" pitchFamily="34" charset="0"/>
                          <a:ea typeface="ＭＳ Ｐゴシック" pitchFamily="34" charset="-128"/>
                        </a:defRPr>
                      </a:lvl3pPr>
                      <a:lvl4pPr marL="1600200" indent="-228600">
                        <a:spcBef>
                          <a:spcPct val="20000"/>
                        </a:spcBef>
                        <a:buClr>
                          <a:srgbClr val="0BD0D9"/>
                        </a:buClr>
                        <a:buSzPct val="65000"/>
                        <a:buFont typeface="Wingdings 2" pitchFamily="18" charset="2"/>
                        <a:defRPr>
                          <a:solidFill>
                            <a:srgbClr val="373831"/>
                          </a:solidFill>
                          <a:latin typeface="Calibri" pitchFamily="34" charset="0"/>
                          <a:ea typeface="ＭＳ Ｐゴシック" pitchFamily="34" charset="-128"/>
                        </a:defRPr>
                      </a:lvl4pPr>
                      <a:lvl5pPr marL="2057400" indent="-228600">
                        <a:spcBef>
                          <a:spcPct val="20000"/>
                        </a:spcBef>
                        <a:buClr>
                          <a:srgbClr val="10CF9B"/>
                        </a:buClr>
                        <a:buSzPct val="65000"/>
                        <a:buFont typeface="Wingdings 2" pitchFamily="18" charset="2"/>
                        <a:defRPr>
                          <a:solidFill>
                            <a:srgbClr val="37383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10CF9B"/>
                        </a:buClr>
                        <a:buSzPct val="65000"/>
                        <a:buFont typeface="Wingdings 2" pitchFamily="18" charset="2"/>
                        <a:defRPr>
                          <a:solidFill>
                            <a:srgbClr val="37383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10CF9B"/>
                        </a:buClr>
                        <a:buSzPct val="65000"/>
                        <a:buFont typeface="Wingdings 2" pitchFamily="18" charset="2"/>
                        <a:defRPr>
                          <a:solidFill>
                            <a:srgbClr val="37383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10CF9B"/>
                        </a:buClr>
                        <a:buSzPct val="65000"/>
                        <a:buFont typeface="Wingdings 2" pitchFamily="18" charset="2"/>
                        <a:defRPr>
                          <a:solidFill>
                            <a:srgbClr val="37383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10CF9B"/>
                        </a:buClr>
                        <a:buSzPct val="65000"/>
                        <a:buFont typeface="Wingdings 2" pitchFamily="18" charset="2"/>
                        <a:defRPr>
                          <a:solidFill>
                            <a:srgbClr val="37383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FFFFFF"/>
                          </a:solidFill>
                          <a:effectLst/>
                          <a:latin typeface="Calibri" pitchFamily="34" charset="0"/>
                          <a:ea typeface="ＭＳ Ｐゴシック" pitchFamily="34" charset="-128"/>
                        </a:rPr>
                        <a:t>Objectives</a:t>
                      </a:r>
                    </a:p>
                  </a:txBody>
                  <a:tcPr marT="45723" marB="45723" horzOverflow="overflow">
                    <a:lnL>
                      <a:noFill/>
                    </a:lnL>
                    <a:lnR>
                      <a:noFill/>
                    </a:lnR>
                    <a:lnT w="12700" cap="flat" cmpd="sng" algn="ctr">
                      <a:solidFill>
                        <a:srgbClr val="595959"/>
                      </a:solidFill>
                      <a:prstDash val="solid"/>
                      <a:round/>
                      <a:headEnd type="none" w="med" len="med"/>
                      <a:tailEnd type="none" w="med" len="med"/>
                    </a:lnT>
                    <a:lnB w="25400" cap="flat" cmpd="sng" algn="ctr">
                      <a:solidFill>
                        <a:schemeClr val="bg1"/>
                      </a:solidFill>
                      <a:prstDash val="solid"/>
                      <a:round/>
                      <a:headEnd type="none" w="med" len="med"/>
                      <a:tailEnd type="none" w="med" len="med"/>
                    </a:lnB>
                    <a:lnTlToBr>
                      <a:noFill/>
                    </a:lnTlToBr>
                    <a:lnBlToTr>
                      <a:noFill/>
                    </a:lnBlToTr>
                    <a:solidFill>
                      <a:srgbClr val="373831"/>
                    </a:solidFill>
                  </a:tcPr>
                </a:tc>
                <a:tc>
                  <a:txBody>
                    <a:bodyPr/>
                    <a:lstStyle>
                      <a:lvl1pPr>
                        <a:spcBef>
                          <a:spcPct val="20000"/>
                        </a:spcBef>
                        <a:buClr>
                          <a:srgbClr val="0BD0D9"/>
                        </a:buClr>
                        <a:buSzPct val="95000"/>
                        <a:buFont typeface="Wingdings 2" pitchFamily="18" charset="2"/>
                        <a:defRPr sz="2200">
                          <a:solidFill>
                            <a:srgbClr val="373831"/>
                          </a:solidFill>
                          <a:latin typeface="Calibri" pitchFamily="34" charset="0"/>
                          <a:ea typeface="ＭＳ Ｐゴシック" pitchFamily="34" charset="-128"/>
                        </a:defRPr>
                      </a:lvl1pPr>
                      <a:lvl2pPr marL="742950" indent="-285750">
                        <a:spcBef>
                          <a:spcPct val="20000"/>
                        </a:spcBef>
                        <a:buClr>
                          <a:schemeClr val="accent1"/>
                        </a:buClr>
                        <a:buSzPct val="85000"/>
                        <a:buFont typeface="Wingdings 2" pitchFamily="18" charset="2"/>
                        <a:defRPr sz="2000">
                          <a:solidFill>
                            <a:srgbClr val="373831"/>
                          </a:solidFill>
                          <a:latin typeface="Calibri" pitchFamily="34" charset="0"/>
                          <a:ea typeface="ＭＳ Ｐゴシック" pitchFamily="34" charset="-128"/>
                        </a:defRPr>
                      </a:lvl2pPr>
                      <a:lvl3pPr marL="1143000" indent="-228600">
                        <a:spcBef>
                          <a:spcPct val="20000"/>
                        </a:spcBef>
                        <a:buClr>
                          <a:schemeClr val="accent2"/>
                        </a:buClr>
                        <a:buSzPct val="70000"/>
                        <a:buFont typeface="Wingdings 2" pitchFamily="18" charset="2"/>
                        <a:defRPr sz="1900">
                          <a:solidFill>
                            <a:srgbClr val="373831"/>
                          </a:solidFill>
                          <a:latin typeface="Calibri" pitchFamily="34" charset="0"/>
                          <a:ea typeface="ＭＳ Ｐゴシック" pitchFamily="34" charset="-128"/>
                        </a:defRPr>
                      </a:lvl3pPr>
                      <a:lvl4pPr marL="1600200" indent="-228600">
                        <a:spcBef>
                          <a:spcPct val="20000"/>
                        </a:spcBef>
                        <a:buClr>
                          <a:srgbClr val="0BD0D9"/>
                        </a:buClr>
                        <a:buSzPct val="65000"/>
                        <a:buFont typeface="Wingdings 2" pitchFamily="18" charset="2"/>
                        <a:defRPr>
                          <a:solidFill>
                            <a:srgbClr val="373831"/>
                          </a:solidFill>
                          <a:latin typeface="Calibri" pitchFamily="34" charset="0"/>
                          <a:ea typeface="ＭＳ Ｐゴシック" pitchFamily="34" charset="-128"/>
                        </a:defRPr>
                      </a:lvl4pPr>
                      <a:lvl5pPr marL="2057400" indent="-228600">
                        <a:spcBef>
                          <a:spcPct val="20000"/>
                        </a:spcBef>
                        <a:buClr>
                          <a:srgbClr val="10CF9B"/>
                        </a:buClr>
                        <a:buSzPct val="65000"/>
                        <a:buFont typeface="Wingdings 2" pitchFamily="18" charset="2"/>
                        <a:defRPr>
                          <a:solidFill>
                            <a:srgbClr val="37383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10CF9B"/>
                        </a:buClr>
                        <a:buSzPct val="65000"/>
                        <a:buFont typeface="Wingdings 2" pitchFamily="18" charset="2"/>
                        <a:defRPr>
                          <a:solidFill>
                            <a:srgbClr val="37383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10CF9B"/>
                        </a:buClr>
                        <a:buSzPct val="65000"/>
                        <a:buFont typeface="Wingdings 2" pitchFamily="18" charset="2"/>
                        <a:defRPr>
                          <a:solidFill>
                            <a:srgbClr val="37383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10CF9B"/>
                        </a:buClr>
                        <a:buSzPct val="65000"/>
                        <a:buFont typeface="Wingdings 2" pitchFamily="18" charset="2"/>
                        <a:defRPr>
                          <a:solidFill>
                            <a:srgbClr val="37383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10CF9B"/>
                        </a:buClr>
                        <a:buSzPct val="65000"/>
                        <a:buFont typeface="Wingdings 2" pitchFamily="18" charset="2"/>
                        <a:defRPr>
                          <a:solidFill>
                            <a:srgbClr val="37383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FFFFFF"/>
                          </a:solidFill>
                          <a:effectLst/>
                          <a:latin typeface="Calibri" pitchFamily="34" charset="0"/>
                          <a:ea typeface="ＭＳ Ｐゴシック" pitchFamily="34" charset="-128"/>
                        </a:rPr>
                        <a:t>Activities</a:t>
                      </a:r>
                    </a:p>
                  </a:txBody>
                  <a:tcPr marT="45723" marB="45723" horzOverflow="overflow">
                    <a:lnL>
                      <a:noFill/>
                    </a:lnL>
                    <a:lnR>
                      <a:noFill/>
                    </a:lnR>
                    <a:lnT w="12700" cap="flat" cmpd="sng" algn="ctr">
                      <a:solidFill>
                        <a:srgbClr val="595959"/>
                      </a:solidFill>
                      <a:prstDash val="solid"/>
                      <a:round/>
                      <a:headEnd type="none" w="med" len="med"/>
                      <a:tailEnd type="none" w="med" len="med"/>
                    </a:lnT>
                    <a:lnB w="25400" cap="flat" cmpd="sng" algn="ctr">
                      <a:solidFill>
                        <a:schemeClr val="bg1"/>
                      </a:solidFill>
                      <a:prstDash val="solid"/>
                      <a:round/>
                      <a:headEnd type="none" w="med" len="med"/>
                      <a:tailEnd type="none" w="med" len="med"/>
                    </a:lnB>
                    <a:lnTlToBr>
                      <a:noFill/>
                    </a:lnTlToBr>
                    <a:lnBlToTr>
                      <a:noFill/>
                    </a:lnBlToTr>
                    <a:solidFill>
                      <a:srgbClr val="373831"/>
                    </a:solidFill>
                  </a:tcPr>
                </a:tc>
                <a:tc>
                  <a:txBody>
                    <a:bodyPr/>
                    <a:lstStyle>
                      <a:lvl1pPr>
                        <a:spcBef>
                          <a:spcPct val="20000"/>
                        </a:spcBef>
                        <a:buClr>
                          <a:srgbClr val="0BD0D9"/>
                        </a:buClr>
                        <a:buSzPct val="95000"/>
                        <a:buFont typeface="Wingdings 2" pitchFamily="18" charset="2"/>
                        <a:defRPr sz="2200">
                          <a:solidFill>
                            <a:srgbClr val="373831"/>
                          </a:solidFill>
                          <a:latin typeface="Calibri" pitchFamily="34" charset="0"/>
                          <a:ea typeface="ＭＳ Ｐゴシック" pitchFamily="34" charset="-128"/>
                        </a:defRPr>
                      </a:lvl1pPr>
                      <a:lvl2pPr marL="742950" indent="-285750">
                        <a:spcBef>
                          <a:spcPct val="20000"/>
                        </a:spcBef>
                        <a:buClr>
                          <a:schemeClr val="accent1"/>
                        </a:buClr>
                        <a:buSzPct val="85000"/>
                        <a:buFont typeface="Wingdings 2" pitchFamily="18" charset="2"/>
                        <a:defRPr sz="2000">
                          <a:solidFill>
                            <a:srgbClr val="373831"/>
                          </a:solidFill>
                          <a:latin typeface="Calibri" pitchFamily="34" charset="0"/>
                          <a:ea typeface="ＭＳ Ｐゴシック" pitchFamily="34" charset="-128"/>
                        </a:defRPr>
                      </a:lvl2pPr>
                      <a:lvl3pPr marL="1143000" indent="-228600">
                        <a:spcBef>
                          <a:spcPct val="20000"/>
                        </a:spcBef>
                        <a:buClr>
                          <a:schemeClr val="accent2"/>
                        </a:buClr>
                        <a:buSzPct val="70000"/>
                        <a:buFont typeface="Wingdings 2" pitchFamily="18" charset="2"/>
                        <a:defRPr sz="1900">
                          <a:solidFill>
                            <a:srgbClr val="373831"/>
                          </a:solidFill>
                          <a:latin typeface="Calibri" pitchFamily="34" charset="0"/>
                          <a:ea typeface="ＭＳ Ｐゴシック" pitchFamily="34" charset="-128"/>
                        </a:defRPr>
                      </a:lvl3pPr>
                      <a:lvl4pPr marL="1600200" indent="-228600">
                        <a:spcBef>
                          <a:spcPct val="20000"/>
                        </a:spcBef>
                        <a:buClr>
                          <a:srgbClr val="0BD0D9"/>
                        </a:buClr>
                        <a:buSzPct val="65000"/>
                        <a:buFont typeface="Wingdings 2" pitchFamily="18" charset="2"/>
                        <a:defRPr>
                          <a:solidFill>
                            <a:srgbClr val="373831"/>
                          </a:solidFill>
                          <a:latin typeface="Calibri" pitchFamily="34" charset="0"/>
                          <a:ea typeface="ＭＳ Ｐゴシック" pitchFamily="34" charset="-128"/>
                        </a:defRPr>
                      </a:lvl4pPr>
                      <a:lvl5pPr marL="2057400" indent="-228600">
                        <a:spcBef>
                          <a:spcPct val="20000"/>
                        </a:spcBef>
                        <a:buClr>
                          <a:srgbClr val="10CF9B"/>
                        </a:buClr>
                        <a:buSzPct val="65000"/>
                        <a:buFont typeface="Wingdings 2" pitchFamily="18" charset="2"/>
                        <a:defRPr>
                          <a:solidFill>
                            <a:srgbClr val="37383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10CF9B"/>
                        </a:buClr>
                        <a:buSzPct val="65000"/>
                        <a:buFont typeface="Wingdings 2" pitchFamily="18" charset="2"/>
                        <a:defRPr>
                          <a:solidFill>
                            <a:srgbClr val="37383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10CF9B"/>
                        </a:buClr>
                        <a:buSzPct val="65000"/>
                        <a:buFont typeface="Wingdings 2" pitchFamily="18" charset="2"/>
                        <a:defRPr>
                          <a:solidFill>
                            <a:srgbClr val="37383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10CF9B"/>
                        </a:buClr>
                        <a:buSzPct val="65000"/>
                        <a:buFont typeface="Wingdings 2" pitchFamily="18" charset="2"/>
                        <a:defRPr>
                          <a:solidFill>
                            <a:srgbClr val="37383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10CF9B"/>
                        </a:buClr>
                        <a:buSzPct val="65000"/>
                        <a:buFont typeface="Wingdings 2" pitchFamily="18" charset="2"/>
                        <a:defRPr>
                          <a:solidFill>
                            <a:srgbClr val="37383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FFFFFF"/>
                          </a:solidFill>
                          <a:effectLst/>
                          <a:latin typeface="Calibri" pitchFamily="34" charset="0"/>
                          <a:ea typeface="ＭＳ Ｐゴシック" pitchFamily="34" charset="-128"/>
                        </a:rPr>
                        <a:t>Outcomes/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FFFFFF"/>
                          </a:solidFill>
                          <a:effectLst/>
                          <a:latin typeface="Calibri" pitchFamily="34" charset="0"/>
                          <a:ea typeface="ＭＳ Ｐゴシック" pitchFamily="34" charset="-128"/>
                        </a:rPr>
                        <a:t>Impact</a:t>
                      </a:r>
                    </a:p>
                  </a:txBody>
                  <a:tcPr marT="45723" marB="45723" horzOverflow="overflow">
                    <a:lnL>
                      <a:noFill/>
                    </a:lnL>
                    <a:lnR>
                      <a:noFill/>
                    </a:lnR>
                    <a:lnT w="12700" cap="flat" cmpd="sng" algn="ctr">
                      <a:solidFill>
                        <a:srgbClr val="595959"/>
                      </a:solidFill>
                      <a:prstDash val="solid"/>
                      <a:round/>
                      <a:headEnd type="none" w="med" len="med"/>
                      <a:tailEnd type="none" w="med" len="med"/>
                    </a:lnT>
                    <a:lnB w="25400" cap="flat" cmpd="sng" algn="ctr">
                      <a:solidFill>
                        <a:schemeClr val="bg1"/>
                      </a:solidFill>
                      <a:prstDash val="solid"/>
                      <a:round/>
                      <a:headEnd type="none" w="med" len="med"/>
                      <a:tailEnd type="none" w="med" len="med"/>
                    </a:lnB>
                    <a:lnTlToBr>
                      <a:noFill/>
                    </a:lnTlToBr>
                    <a:lnBlToTr>
                      <a:noFill/>
                    </a:lnBlToTr>
                    <a:solidFill>
                      <a:srgbClr val="373831"/>
                    </a:solidFill>
                  </a:tcPr>
                </a:tc>
                <a:tc>
                  <a:txBody>
                    <a:bodyPr/>
                    <a:lstStyle>
                      <a:lvl1pPr>
                        <a:spcBef>
                          <a:spcPct val="20000"/>
                        </a:spcBef>
                        <a:buClr>
                          <a:srgbClr val="0BD0D9"/>
                        </a:buClr>
                        <a:buSzPct val="95000"/>
                        <a:buFont typeface="Wingdings 2" pitchFamily="18" charset="2"/>
                        <a:defRPr sz="2200">
                          <a:solidFill>
                            <a:srgbClr val="373831"/>
                          </a:solidFill>
                          <a:latin typeface="Calibri" pitchFamily="34" charset="0"/>
                          <a:ea typeface="ＭＳ Ｐゴシック" pitchFamily="34" charset="-128"/>
                        </a:defRPr>
                      </a:lvl1pPr>
                      <a:lvl2pPr marL="742950" indent="-285750">
                        <a:spcBef>
                          <a:spcPct val="20000"/>
                        </a:spcBef>
                        <a:buClr>
                          <a:schemeClr val="accent1"/>
                        </a:buClr>
                        <a:buSzPct val="85000"/>
                        <a:buFont typeface="Wingdings 2" pitchFamily="18" charset="2"/>
                        <a:defRPr sz="2000">
                          <a:solidFill>
                            <a:srgbClr val="373831"/>
                          </a:solidFill>
                          <a:latin typeface="Calibri" pitchFamily="34" charset="0"/>
                          <a:ea typeface="ＭＳ Ｐゴシック" pitchFamily="34" charset="-128"/>
                        </a:defRPr>
                      </a:lvl2pPr>
                      <a:lvl3pPr marL="1143000" indent="-228600">
                        <a:spcBef>
                          <a:spcPct val="20000"/>
                        </a:spcBef>
                        <a:buClr>
                          <a:schemeClr val="accent2"/>
                        </a:buClr>
                        <a:buSzPct val="70000"/>
                        <a:buFont typeface="Wingdings 2" pitchFamily="18" charset="2"/>
                        <a:defRPr sz="1900">
                          <a:solidFill>
                            <a:srgbClr val="373831"/>
                          </a:solidFill>
                          <a:latin typeface="Calibri" pitchFamily="34" charset="0"/>
                          <a:ea typeface="ＭＳ Ｐゴシック" pitchFamily="34" charset="-128"/>
                        </a:defRPr>
                      </a:lvl3pPr>
                      <a:lvl4pPr marL="1600200" indent="-228600">
                        <a:spcBef>
                          <a:spcPct val="20000"/>
                        </a:spcBef>
                        <a:buClr>
                          <a:srgbClr val="0BD0D9"/>
                        </a:buClr>
                        <a:buSzPct val="65000"/>
                        <a:buFont typeface="Wingdings 2" pitchFamily="18" charset="2"/>
                        <a:defRPr>
                          <a:solidFill>
                            <a:srgbClr val="373831"/>
                          </a:solidFill>
                          <a:latin typeface="Calibri" pitchFamily="34" charset="0"/>
                          <a:ea typeface="ＭＳ Ｐゴシック" pitchFamily="34" charset="-128"/>
                        </a:defRPr>
                      </a:lvl4pPr>
                      <a:lvl5pPr marL="2057400" indent="-228600">
                        <a:spcBef>
                          <a:spcPct val="20000"/>
                        </a:spcBef>
                        <a:buClr>
                          <a:srgbClr val="10CF9B"/>
                        </a:buClr>
                        <a:buSzPct val="65000"/>
                        <a:buFont typeface="Wingdings 2" pitchFamily="18" charset="2"/>
                        <a:defRPr>
                          <a:solidFill>
                            <a:srgbClr val="37383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10CF9B"/>
                        </a:buClr>
                        <a:buSzPct val="65000"/>
                        <a:buFont typeface="Wingdings 2" pitchFamily="18" charset="2"/>
                        <a:defRPr>
                          <a:solidFill>
                            <a:srgbClr val="37383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10CF9B"/>
                        </a:buClr>
                        <a:buSzPct val="65000"/>
                        <a:buFont typeface="Wingdings 2" pitchFamily="18" charset="2"/>
                        <a:defRPr>
                          <a:solidFill>
                            <a:srgbClr val="37383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10CF9B"/>
                        </a:buClr>
                        <a:buSzPct val="65000"/>
                        <a:buFont typeface="Wingdings 2" pitchFamily="18" charset="2"/>
                        <a:defRPr>
                          <a:solidFill>
                            <a:srgbClr val="37383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10CF9B"/>
                        </a:buClr>
                        <a:buSzPct val="65000"/>
                        <a:buFont typeface="Wingdings 2" pitchFamily="18" charset="2"/>
                        <a:defRPr>
                          <a:solidFill>
                            <a:srgbClr val="37383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FFFFFF"/>
                          </a:solidFill>
                          <a:effectLst/>
                          <a:latin typeface="Calibri" pitchFamily="34" charset="0"/>
                          <a:ea typeface="ＭＳ Ｐゴシック" pitchFamily="34" charset="-128"/>
                        </a:rPr>
                        <a:t>Related Budget Items</a:t>
                      </a:r>
                    </a:p>
                  </a:txBody>
                  <a:tcPr marT="45723" marB="45723" horzOverflow="overflow">
                    <a:lnL>
                      <a:noFill/>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25400" cap="flat" cmpd="sng" algn="ctr">
                      <a:solidFill>
                        <a:schemeClr val="bg1"/>
                      </a:solidFill>
                      <a:prstDash val="solid"/>
                      <a:round/>
                      <a:headEnd type="none" w="med" len="med"/>
                      <a:tailEnd type="none" w="med" len="med"/>
                    </a:lnB>
                    <a:lnTlToBr>
                      <a:noFill/>
                    </a:lnTlToBr>
                    <a:lnBlToTr>
                      <a:noFill/>
                    </a:lnBlToTr>
                    <a:solidFill>
                      <a:srgbClr val="373831"/>
                    </a:solidFill>
                  </a:tcPr>
                </a:tc>
                <a:extLst>
                  <a:ext uri="{0D108BD9-81ED-4DB2-BD59-A6C34878D82A}">
                    <a16:rowId xmlns:a16="http://schemas.microsoft.com/office/drawing/2014/main" val="10000"/>
                  </a:ext>
                </a:extLst>
              </a:tr>
              <a:tr h="2011831">
                <a:tc>
                  <a:txBody>
                    <a:bodyPr/>
                    <a:lstStyle>
                      <a:lvl1pPr>
                        <a:spcBef>
                          <a:spcPct val="20000"/>
                        </a:spcBef>
                        <a:buClr>
                          <a:srgbClr val="0BD0D9"/>
                        </a:buClr>
                        <a:buSzPct val="95000"/>
                        <a:buFont typeface="Wingdings 2" pitchFamily="18" charset="2"/>
                        <a:defRPr sz="2200">
                          <a:solidFill>
                            <a:srgbClr val="373831"/>
                          </a:solidFill>
                          <a:latin typeface="Calibri" pitchFamily="34" charset="0"/>
                          <a:ea typeface="ＭＳ Ｐゴシック" pitchFamily="34" charset="-128"/>
                        </a:defRPr>
                      </a:lvl1pPr>
                      <a:lvl2pPr marL="742950" indent="-285750">
                        <a:spcBef>
                          <a:spcPct val="20000"/>
                        </a:spcBef>
                        <a:buClr>
                          <a:schemeClr val="accent1"/>
                        </a:buClr>
                        <a:buSzPct val="85000"/>
                        <a:buFont typeface="Wingdings 2" pitchFamily="18" charset="2"/>
                        <a:defRPr sz="2000">
                          <a:solidFill>
                            <a:srgbClr val="373831"/>
                          </a:solidFill>
                          <a:latin typeface="Calibri" pitchFamily="34" charset="0"/>
                          <a:ea typeface="ＭＳ Ｐゴシック" pitchFamily="34" charset="-128"/>
                        </a:defRPr>
                      </a:lvl2pPr>
                      <a:lvl3pPr marL="1143000" indent="-228600">
                        <a:spcBef>
                          <a:spcPct val="20000"/>
                        </a:spcBef>
                        <a:buClr>
                          <a:schemeClr val="accent2"/>
                        </a:buClr>
                        <a:buSzPct val="70000"/>
                        <a:buFont typeface="Wingdings 2" pitchFamily="18" charset="2"/>
                        <a:defRPr sz="1900">
                          <a:solidFill>
                            <a:srgbClr val="373831"/>
                          </a:solidFill>
                          <a:latin typeface="Calibri" pitchFamily="34" charset="0"/>
                          <a:ea typeface="ＭＳ Ｐゴシック" pitchFamily="34" charset="-128"/>
                        </a:defRPr>
                      </a:lvl3pPr>
                      <a:lvl4pPr marL="1600200" indent="-228600">
                        <a:spcBef>
                          <a:spcPct val="20000"/>
                        </a:spcBef>
                        <a:buClr>
                          <a:srgbClr val="0BD0D9"/>
                        </a:buClr>
                        <a:buSzPct val="65000"/>
                        <a:buFont typeface="Wingdings 2" pitchFamily="18" charset="2"/>
                        <a:defRPr>
                          <a:solidFill>
                            <a:srgbClr val="373831"/>
                          </a:solidFill>
                          <a:latin typeface="Calibri" pitchFamily="34" charset="0"/>
                          <a:ea typeface="ＭＳ Ｐゴシック" pitchFamily="34" charset="-128"/>
                        </a:defRPr>
                      </a:lvl4pPr>
                      <a:lvl5pPr marL="2057400" indent="-228600">
                        <a:spcBef>
                          <a:spcPct val="20000"/>
                        </a:spcBef>
                        <a:buClr>
                          <a:srgbClr val="10CF9B"/>
                        </a:buClr>
                        <a:buSzPct val="65000"/>
                        <a:buFont typeface="Wingdings 2" pitchFamily="18" charset="2"/>
                        <a:defRPr>
                          <a:solidFill>
                            <a:srgbClr val="37383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10CF9B"/>
                        </a:buClr>
                        <a:buSzPct val="65000"/>
                        <a:buFont typeface="Wingdings 2" pitchFamily="18" charset="2"/>
                        <a:defRPr>
                          <a:solidFill>
                            <a:srgbClr val="37383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10CF9B"/>
                        </a:buClr>
                        <a:buSzPct val="65000"/>
                        <a:buFont typeface="Wingdings 2" pitchFamily="18" charset="2"/>
                        <a:defRPr>
                          <a:solidFill>
                            <a:srgbClr val="37383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10CF9B"/>
                        </a:buClr>
                        <a:buSzPct val="65000"/>
                        <a:buFont typeface="Wingdings 2" pitchFamily="18" charset="2"/>
                        <a:defRPr>
                          <a:solidFill>
                            <a:srgbClr val="37383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10CF9B"/>
                        </a:buClr>
                        <a:buSzPct val="65000"/>
                        <a:buFont typeface="Wingdings 2" pitchFamily="18" charset="2"/>
                        <a:defRPr>
                          <a:solidFill>
                            <a:srgbClr val="37383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373831"/>
                          </a:solidFill>
                          <a:effectLst/>
                          <a:latin typeface="Calibri" pitchFamily="34" charset="0"/>
                          <a:ea typeface="ＭＳ Ｐゴシック" pitchFamily="34" charset="-128"/>
                        </a:rPr>
                        <a:t>Broad, general, intangible, and abstract. You will probably not have more than a few goals.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373831"/>
                        </a:solidFill>
                        <a:effectLst/>
                        <a:latin typeface="Calibri" pitchFamily="34" charset="0"/>
                        <a:ea typeface="ＭＳ Ｐゴシック" pitchFamily="34" charset="-128"/>
                      </a:endParaRPr>
                    </a:p>
                  </a:txBody>
                  <a:tcPr marT="45723" marB="45723"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25400" cap="flat" cmpd="sng" algn="ctr">
                      <a:solidFill>
                        <a:schemeClr val="bg1"/>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Clr>
                          <a:srgbClr val="0BD0D9"/>
                        </a:buClr>
                        <a:buSzPct val="95000"/>
                        <a:buFont typeface="Wingdings 2" pitchFamily="18" charset="2"/>
                        <a:defRPr sz="2200">
                          <a:solidFill>
                            <a:srgbClr val="373831"/>
                          </a:solidFill>
                          <a:latin typeface="Calibri" pitchFamily="34" charset="0"/>
                          <a:ea typeface="ＭＳ Ｐゴシック" pitchFamily="34" charset="-128"/>
                        </a:defRPr>
                      </a:lvl1pPr>
                      <a:lvl2pPr marL="742950" indent="-285750">
                        <a:spcBef>
                          <a:spcPct val="20000"/>
                        </a:spcBef>
                        <a:buClr>
                          <a:schemeClr val="accent1"/>
                        </a:buClr>
                        <a:buSzPct val="85000"/>
                        <a:buFont typeface="Wingdings 2" pitchFamily="18" charset="2"/>
                        <a:defRPr sz="2000">
                          <a:solidFill>
                            <a:srgbClr val="373831"/>
                          </a:solidFill>
                          <a:latin typeface="Calibri" pitchFamily="34" charset="0"/>
                          <a:ea typeface="ＭＳ Ｐゴシック" pitchFamily="34" charset="-128"/>
                        </a:defRPr>
                      </a:lvl2pPr>
                      <a:lvl3pPr marL="1143000" indent="-228600">
                        <a:spcBef>
                          <a:spcPct val="20000"/>
                        </a:spcBef>
                        <a:buClr>
                          <a:schemeClr val="accent2"/>
                        </a:buClr>
                        <a:buSzPct val="70000"/>
                        <a:buFont typeface="Wingdings 2" pitchFamily="18" charset="2"/>
                        <a:defRPr sz="1900">
                          <a:solidFill>
                            <a:srgbClr val="373831"/>
                          </a:solidFill>
                          <a:latin typeface="Calibri" pitchFamily="34" charset="0"/>
                          <a:ea typeface="ＭＳ Ｐゴシック" pitchFamily="34" charset="-128"/>
                        </a:defRPr>
                      </a:lvl3pPr>
                      <a:lvl4pPr marL="1600200" indent="-228600">
                        <a:spcBef>
                          <a:spcPct val="20000"/>
                        </a:spcBef>
                        <a:buClr>
                          <a:srgbClr val="0BD0D9"/>
                        </a:buClr>
                        <a:buSzPct val="65000"/>
                        <a:buFont typeface="Wingdings 2" pitchFamily="18" charset="2"/>
                        <a:defRPr>
                          <a:solidFill>
                            <a:srgbClr val="373831"/>
                          </a:solidFill>
                          <a:latin typeface="Calibri" pitchFamily="34" charset="0"/>
                          <a:ea typeface="ＭＳ Ｐゴシック" pitchFamily="34" charset="-128"/>
                        </a:defRPr>
                      </a:lvl4pPr>
                      <a:lvl5pPr marL="2057400" indent="-228600">
                        <a:spcBef>
                          <a:spcPct val="20000"/>
                        </a:spcBef>
                        <a:buClr>
                          <a:srgbClr val="10CF9B"/>
                        </a:buClr>
                        <a:buSzPct val="65000"/>
                        <a:buFont typeface="Wingdings 2" pitchFamily="18" charset="2"/>
                        <a:defRPr>
                          <a:solidFill>
                            <a:srgbClr val="37383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10CF9B"/>
                        </a:buClr>
                        <a:buSzPct val="65000"/>
                        <a:buFont typeface="Wingdings 2" pitchFamily="18" charset="2"/>
                        <a:defRPr>
                          <a:solidFill>
                            <a:srgbClr val="37383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10CF9B"/>
                        </a:buClr>
                        <a:buSzPct val="65000"/>
                        <a:buFont typeface="Wingdings 2" pitchFamily="18" charset="2"/>
                        <a:defRPr>
                          <a:solidFill>
                            <a:srgbClr val="37383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10CF9B"/>
                        </a:buClr>
                        <a:buSzPct val="65000"/>
                        <a:buFont typeface="Wingdings 2" pitchFamily="18" charset="2"/>
                        <a:defRPr>
                          <a:solidFill>
                            <a:srgbClr val="37383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10CF9B"/>
                        </a:buClr>
                        <a:buSzPct val="65000"/>
                        <a:buFont typeface="Wingdings 2" pitchFamily="18" charset="2"/>
                        <a:defRPr>
                          <a:solidFill>
                            <a:srgbClr val="37383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373831"/>
                          </a:solidFill>
                          <a:effectLst/>
                          <a:latin typeface="Calibri" pitchFamily="34" charset="0"/>
                          <a:ea typeface="ＭＳ Ｐゴシック" pitchFamily="34" charset="-128"/>
                        </a:rPr>
                        <a:t>Specific, measurable and set in a time frame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373831"/>
                        </a:solidFill>
                        <a:effectLst/>
                        <a:latin typeface="Calibri" pitchFamily="34" charset="0"/>
                        <a:ea typeface="ＭＳ Ｐゴシック" pitchFamily="34" charset="-128"/>
                      </a:endParaRPr>
                    </a:p>
                  </a:txBody>
                  <a:tcPr marT="45723" marB="45723"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25400" cap="flat" cmpd="sng" algn="ctr">
                      <a:solidFill>
                        <a:schemeClr val="bg1"/>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Clr>
                          <a:srgbClr val="0BD0D9"/>
                        </a:buClr>
                        <a:buSzPct val="95000"/>
                        <a:buFont typeface="Wingdings 2" pitchFamily="18" charset="2"/>
                        <a:defRPr sz="2200">
                          <a:solidFill>
                            <a:srgbClr val="373831"/>
                          </a:solidFill>
                          <a:latin typeface="Calibri" pitchFamily="34" charset="0"/>
                          <a:ea typeface="ＭＳ Ｐゴシック" pitchFamily="34" charset="-128"/>
                        </a:defRPr>
                      </a:lvl1pPr>
                      <a:lvl2pPr marL="742950" indent="-285750">
                        <a:spcBef>
                          <a:spcPct val="20000"/>
                        </a:spcBef>
                        <a:buClr>
                          <a:schemeClr val="accent1"/>
                        </a:buClr>
                        <a:buSzPct val="85000"/>
                        <a:buFont typeface="Wingdings 2" pitchFamily="18" charset="2"/>
                        <a:defRPr sz="2000">
                          <a:solidFill>
                            <a:srgbClr val="373831"/>
                          </a:solidFill>
                          <a:latin typeface="Calibri" pitchFamily="34" charset="0"/>
                          <a:ea typeface="ＭＳ Ｐゴシック" pitchFamily="34" charset="-128"/>
                        </a:defRPr>
                      </a:lvl2pPr>
                      <a:lvl3pPr marL="1143000" indent="-228600">
                        <a:spcBef>
                          <a:spcPct val="20000"/>
                        </a:spcBef>
                        <a:buClr>
                          <a:schemeClr val="accent2"/>
                        </a:buClr>
                        <a:buSzPct val="70000"/>
                        <a:buFont typeface="Wingdings 2" pitchFamily="18" charset="2"/>
                        <a:defRPr sz="1900">
                          <a:solidFill>
                            <a:srgbClr val="373831"/>
                          </a:solidFill>
                          <a:latin typeface="Calibri" pitchFamily="34" charset="0"/>
                          <a:ea typeface="ＭＳ Ｐゴシック" pitchFamily="34" charset="-128"/>
                        </a:defRPr>
                      </a:lvl3pPr>
                      <a:lvl4pPr marL="1600200" indent="-228600">
                        <a:spcBef>
                          <a:spcPct val="20000"/>
                        </a:spcBef>
                        <a:buClr>
                          <a:srgbClr val="0BD0D9"/>
                        </a:buClr>
                        <a:buSzPct val="65000"/>
                        <a:buFont typeface="Wingdings 2" pitchFamily="18" charset="2"/>
                        <a:defRPr>
                          <a:solidFill>
                            <a:srgbClr val="373831"/>
                          </a:solidFill>
                          <a:latin typeface="Calibri" pitchFamily="34" charset="0"/>
                          <a:ea typeface="ＭＳ Ｐゴシック" pitchFamily="34" charset="-128"/>
                        </a:defRPr>
                      </a:lvl4pPr>
                      <a:lvl5pPr marL="2057400" indent="-228600">
                        <a:spcBef>
                          <a:spcPct val="20000"/>
                        </a:spcBef>
                        <a:buClr>
                          <a:srgbClr val="10CF9B"/>
                        </a:buClr>
                        <a:buSzPct val="65000"/>
                        <a:buFont typeface="Wingdings 2" pitchFamily="18" charset="2"/>
                        <a:defRPr>
                          <a:solidFill>
                            <a:srgbClr val="37383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10CF9B"/>
                        </a:buClr>
                        <a:buSzPct val="65000"/>
                        <a:buFont typeface="Wingdings 2" pitchFamily="18" charset="2"/>
                        <a:defRPr>
                          <a:solidFill>
                            <a:srgbClr val="37383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10CF9B"/>
                        </a:buClr>
                        <a:buSzPct val="65000"/>
                        <a:buFont typeface="Wingdings 2" pitchFamily="18" charset="2"/>
                        <a:defRPr>
                          <a:solidFill>
                            <a:srgbClr val="37383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10CF9B"/>
                        </a:buClr>
                        <a:buSzPct val="65000"/>
                        <a:buFont typeface="Wingdings 2" pitchFamily="18" charset="2"/>
                        <a:defRPr>
                          <a:solidFill>
                            <a:srgbClr val="37383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10CF9B"/>
                        </a:buClr>
                        <a:buSzPct val="65000"/>
                        <a:buFont typeface="Wingdings 2" pitchFamily="18" charset="2"/>
                        <a:defRPr>
                          <a:solidFill>
                            <a:srgbClr val="37383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373831"/>
                          </a:solidFill>
                          <a:effectLst/>
                          <a:latin typeface="Calibri" pitchFamily="34" charset="0"/>
                          <a:ea typeface="ＭＳ Ｐゴシック" pitchFamily="34" charset="-128"/>
                        </a:rPr>
                        <a:t>Specific, with dates and person responsible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373831"/>
                        </a:solidFill>
                        <a:effectLst/>
                        <a:latin typeface="Calibri" pitchFamily="34" charset="0"/>
                        <a:ea typeface="ＭＳ Ｐゴシック" pitchFamily="34" charset="-128"/>
                      </a:endParaRPr>
                    </a:p>
                  </a:txBody>
                  <a:tcPr marT="45723" marB="45723"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25400" cap="flat" cmpd="sng" algn="ctr">
                      <a:solidFill>
                        <a:schemeClr val="bg1"/>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Clr>
                          <a:srgbClr val="0BD0D9"/>
                        </a:buClr>
                        <a:buSzPct val="95000"/>
                        <a:buFont typeface="Wingdings 2" pitchFamily="18" charset="2"/>
                        <a:defRPr sz="2200">
                          <a:solidFill>
                            <a:srgbClr val="373831"/>
                          </a:solidFill>
                          <a:latin typeface="Calibri" pitchFamily="34" charset="0"/>
                          <a:ea typeface="ＭＳ Ｐゴシック" pitchFamily="34" charset="-128"/>
                        </a:defRPr>
                      </a:lvl1pPr>
                      <a:lvl2pPr marL="742950" indent="-285750">
                        <a:spcBef>
                          <a:spcPct val="20000"/>
                        </a:spcBef>
                        <a:buClr>
                          <a:schemeClr val="accent1"/>
                        </a:buClr>
                        <a:buSzPct val="85000"/>
                        <a:buFont typeface="Wingdings 2" pitchFamily="18" charset="2"/>
                        <a:defRPr sz="2000">
                          <a:solidFill>
                            <a:srgbClr val="373831"/>
                          </a:solidFill>
                          <a:latin typeface="Calibri" pitchFamily="34" charset="0"/>
                          <a:ea typeface="ＭＳ Ｐゴシック" pitchFamily="34" charset="-128"/>
                        </a:defRPr>
                      </a:lvl2pPr>
                      <a:lvl3pPr marL="1143000" indent="-228600">
                        <a:spcBef>
                          <a:spcPct val="20000"/>
                        </a:spcBef>
                        <a:buClr>
                          <a:schemeClr val="accent2"/>
                        </a:buClr>
                        <a:buSzPct val="70000"/>
                        <a:buFont typeface="Wingdings 2" pitchFamily="18" charset="2"/>
                        <a:defRPr sz="1900">
                          <a:solidFill>
                            <a:srgbClr val="373831"/>
                          </a:solidFill>
                          <a:latin typeface="Calibri" pitchFamily="34" charset="0"/>
                          <a:ea typeface="ＭＳ Ｐゴシック" pitchFamily="34" charset="-128"/>
                        </a:defRPr>
                      </a:lvl3pPr>
                      <a:lvl4pPr marL="1600200" indent="-228600">
                        <a:spcBef>
                          <a:spcPct val="20000"/>
                        </a:spcBef>
                        <a:buClr>
                          <a:srgbClr val="0BD0D9"/>
                        </a:buClr>
                        <a:buSzPct val="65000"/>
                        <a:buFont typeface="Wingdings 2" pitchFamily="18" charset="2"/>
                        <a:defRPr>
                          <a:solidFill>
                            <a:srgbClr val="373831"/>
                          </a:solidFill>
                          <a:latin typeface="Calibri" pitchFamily="34" charset="0"/>
                          <a:ea typeface="ＭＳ Ｐゴシック" pitchFamily="34" charset="-128"/>
                        </a:defRPr>
                      </a:lvl4pPr>
                      <a:lvl5pPr marL="2057400" indent="-228600">
                        <a:spcBef>
                          <a:spcPct val="20000"/>
                        </a:spcBef>
                        <a:buClr>
                          <a:srgbClr val="10CF9B"/>
                        </a:buClr>
                        <a:buSzPct val="65000"/>
                        <a:buFont typeface="Wingdings 2" pitchFamily="18" charset="2"/>
                        <a:defRPr>
                          <a:solidFill>
                            <a:srgbClr val="37383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10CF9B"/>
                        </a:buClr>
                        <a:buSzPct val="65000"/>
                        <a:buFont typeface="Wingdings 2" pitchFamily="18" charset="2"/>
                        <a:defRPr>
                          <a:solidFill>
                            <a:srgbClr val="37383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10CF9B"/>
                        </a:buClr>
                        <a:buSzPct val="65000"/>
                        <a:buFont typeface="Wingdings 2" pitchFamily="18" charset="2"/>
                        <a:defRPr>
                          <a:solidFill>
                            <a:srgbClr val="37383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10CF9B"/>
                        </a:buClr>
                        <a:buSzPct val="65000"/>
                        <a:buFont typeface="Wingdings 2" pitchFamily="18" charset="2"/>
                        <a:defRPr>
                          <a:solidFill>
                            <a:srgbClr val="37383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10CF9B"/>
                        </a:buClr>
                        <a:buSzPct val="65000"/>
                        <a:buFont typeface="Wingdings 2" pitchFamily="18" charset="2"/>
                        <a:defRPr>
                          <a:solidFill>
                            <a:srgbClr val="37383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373831"/>
                          </a:solidFill>
                          <a:effectLst/>
                          <a:latin typeface="Calibri" pitchFamily="34" charset="0"/>
                          <a:ea typeface="ＭＳ Ｐゴシック" pitchFamily="34" charset="-128"/>
                        </a:rPr>
                        <a:t> Results or changes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373831"/>
                        </a:solidFill>
                        <a:effectLst/>
                        <a:latin typeface="Calibri" pitchFamily="34" charset="0"/>
                        <a:ea typeface="ＭＳ Ｐゴシック" pitchFamily="34" charset="-128"/>
                      </a:endParaRPr>
                    </a:p>
                  </a:txBody>
                  <a:tcPr marT="45723" marB="45723"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25400" cap="flat" cmpd="sng" algn="ctr">
                      <a:solidFill>
                        <a:schemeClr val="bg1"/>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Clr>
                          <a:srgbClr val="0BD0D9"/>
                        </a:buClr>
                        <a:buSzPct val="95000"/>
                        <a:buFont typeface="Wingdings 2" pitchFamily="18" charset="2"/>
                        <a:defRPr sz="2200">
                          <a:solidFill>
                            <a:srgbClr val="373831"/>
                          </a:solidFill>
                          <a:latin typeface="Calibri" pitchFamily="34" charset="0"/>
                          <a:ea typeface="ＭＳ Ｐゴシック" pitchFamily="34" charset="-128"/>
                        </a:defRPr>
                      </a:lvl1pPr>
                      <a:lvl2pPr marL="742950" indent="-285750">
                        <a:spcBef>
                          <a:spcPct val="20000"/>
                        </a:spcBef>
                        <a:buClr>
                          <a:schemeClr val="accent1"/>
                        </a:buClr>
                        <a:buSzPct val="85000"/>
                        <a:buFont typeface="Wingdings 2" pitchFamily="18" charset="2"/>
                        <a:defRPr sz="2000">
                          <a:solidFill>
                            <a:srgbClr val="373831"/>
                          </a:solidFill>
                          <a:latin typeface="Calibri" pitchFamily="34" charset="0"/>
                          <a:ea typeface="ＭＳ Ｐゴシック" pitchFamily="34" charset="-128"/>
                        </a:defRPr>
                      </a:lvl2pPr>
                      <a:lvl3pPr marL="1143000" indent="-228600">
                        <a:spcBef>
                          <a:spcPct val="20000"/>
                        </a:spcBef>
                        <a:buClr>
                          <a:schemeClr val="accent2"/>
                        </a:buClr>
                        <a:buSzPct val="70000"/>
                        <a:buFont typeface="Wingdings 2" pitchFamily="18" charset="2"/>
                        <a:defRPr sz="1900">
                          <a:solidFill>
                            <a:srgbClr val="373831"/>
                          </a:solidFill>
                          <a:latin typeface="Calibri" pitchFamily="34" charset="0"/>
                          <a:ea typeface="ＭＳ Ｐゴシック" pitchFamily="34" charset="-128"/>
                        </a:defRPr>
                      </a:lvl3pPr>
                      <a:lvl4pPr marL="1600200" indent="-228600">
                        <a:spcBef>
                          <a:spcPct val="20000"/>
                        </a:spcBef>
                        <a:buClr>
                          <a:srgbClr val="0BD0D9"/>
                        </a:buClr>
                        <a:buSzPct val="65000"/>
                        <a:buFont typeface="Wingdings 2" pitchFamily="18" charset="2"/>
                        <a:defRPr>
                          <a:solidFill>
                            <a:srgbClr val="373831"/>
                          </a:solidFill>
                          <a:latin typeface="Calibri" pitchFamily="34" charset="0"/>
                          <a:ea typeface="ＭＳ Ｐゴシック" pitchFamily="34" charset="-128"/>
                        </a:defRPr>
                      </a:lvl4pPr>
                      <a:lvl5pPr marL="2057400" indent="-228600">
                        <a:spcBef>
                          <a:spcPct val="20000"/>
                        </a:spcBef>
                        <a:buClr>
                          <a:srgbClr val="10CF9B"/>
                        </a:buClr>
                        <a:buSzPct val="65000"/>
                        <a:buFont typeface="Wingdings 2" pitchFamily="18" charset="2"/>
                        <a:defRPr>
                          <a:solidFill>
                            <a:srgbClr val="37383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10CF9B"/>
                        </a:buClr>
                        <a:buSzPct val="65000"/>
                        <a:buFont typeface="Wingdings 2" pitchFamily="18" charset="2"/>
                        <a:defRPr>
                          <a:solidFill>
                            <a:srgbClr val="37383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10CF9B"/>
                        </a:buClr>
                        <a:buSzPct val="65000"/>
                        <a:buFont typeface="Wingdings 2" pitchFamily="18" charset="2"/>
                        <a:defRPr>
                          <a:solidFill>
                            <a:srgbClr val="37383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10CF9B"/>
                        </a:buClr>
                        <a:buSzPct val="65000"/>
                        <a:buFont typeface="Wingdings 2" pitchFamily="18" charset="2"/>
                        <a:defRPr>
                          <a:solidFill>
                            <a:srgbClr val="37383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10CF9B"/>
                        </a:buClr>
                        <a:buSzPct val="65000"/>
                        <a:buFont typeface="Wingdings 2" pitchFamily="18" charset="2"/>
                        <a:defRPr>
                          <a:solidFill>
                            <a:srgbClr val="37383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373831"/>
                          </a:solidFill>
                          <a:effectLst/>
                          <a:latin typeface="Calibri" pitchFamily="34" charset="0"/>
                          <a:ea typeface="ＭＳ Ｐゴシック" pitchFamily="34" charset="-128"/>
                        </a:rPr>
                        <a:t>It is helpful to link your activities to a budget item. This will help you avoid omitting a budget item and it helps with project development.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373831"/>
                        </a:solidFill>
                        <a:effectLst/>
                        <a:latin typeface="Calibri" pitchFamily="34" charset="0"/>
                        <a:ea typeface="ＭＳ Ｐゴシック" pitchFamily="34" charset="-128"/>
                      </a:endParaRPr>
                    </a:p>
                  </a:txBody>
                  <a:tcPr marT="45723" marB="45723"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25400" cap="flat" cmpd="sng" algn="ctr">
                      <a:solidFill>
                        <a:schemeClr val="bg1"/>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CBCBCB"/>
                    </a:solidFill>
                  </a:tcPr>
                </a:tc>
                <a:extLst>
                  <a:ext uri="{0D108BD9-81ED-4DB2-BD59-A6C34878D82A}">
                    <a16:rowId xmlns:a16="http://schemas.microsoft.com/office/drawing/2014/main" val="10001"/>
                  </a:ext>
                </a:extLst>
              </a:tr>
              <a:tr h="1585079">
                <a:tc>
                  <a:txBody>
                    <a:bodyPr/>
                    <a:lstStyle>
                      <a:lvl1pPr>
                        <a:spcBef>
                          <a:spcPct val="20000"/>
                        </a:spcBef>
                        <a:buClr>
                          <a:srgbClr val="0BD0D9"/>
                        </a:buClr>
                        <a:buSzPct val="95000"/>
                        <a:buFont typeface="Wingdings 2" pitchFamily="18" charset="2"/>
                        <a:defRPr sz="2200">
                          <a:solidFill>
                            <a:srgbClr val="373831"/>
                          </a:solidFill>
                          <a:latin typeface="Calibri" pitchFamily="34" charset="0"/>
                          <a:ea typeface="ＭＳ Ｐゴシック" pitchFamily="34" charset="-128"/>
                        </a:defRPr>
                      </a:lvl1pPr>
                      <a:lvl2pPr marL="742950" indent="-285750">
                        <a:spcBef>
                          <a:spcPct val="20000"/>
                        </a:spcBef>
                        <a:buClr>
                          <a:schemeClr val="accent1"/>
                        </a:buClr>
                        <a:buSzPct val="85000"/>
                        <a:buFont typeface="Wingdings 2" pitchFamily="18" charset="2"/>
                        <a:defRPr sz="2000">
                          <a:solidFill>
                            <a:srgbClr val="373831"/>
                          </a:solidFill>
                          <a:latin typeface="Calibri" pitchFamily="34" charset="0"/>
                          <a:ea typeface="ＭＳ Ｐゴシック" pitchFamily="34" charset="-128"/>
                        </a:defRPr>
                      </a:lvl2pPr>
                      <a:lvl3pPr marL="1143000" indent="-228600">
                        <a:spcBef>
                          <a:spcPct val="20000"/>
                        </a:spcBef>
                        <a:buClr>
                          <a:schemeClr val="accent2"/>
                        </a:buClr>
                        <a:buSzPct val="70000"/>
                        <a:buFont typeface="Wingdings 2" pitchFamily="18" charset="2"/>
                        <a:defRPr sz="1900">
                          <a:solidFill>
                            <a:srgbClr val="373831"/>
                          </a:solidFill>
                          <a:latin typeface="Calibri" pitchFamily="34" charset="0"/>
                          <a:ea typeface="ＭＳ Ｐゴシック" pitchFamily="34" charset="-128"/>
                        </a:defRPr>
                      </a:lvl3pPr>
                      <a:lvl4pPr marL="1600200" indent="-228600">
                        <a:spcBef>
                          <a:spcPct val="20000"/>
                        </a:spcBef>
                        <a:buClr>
                          <a:srgbClr val="0BD0D9"/>
                        </a:buClr>
                        <a:buSzPct val="65000"/>
                        <a:buFont typeface="Wingdings 2" pitchFamily="18" charset="2"/>
                        <a:defRPr>
                          <a:solidFill>
                            <a:srgbClr val="373831"/>
                          </a:solidFill>
                          <a:latin typeface="Calibri" pitchFamily="34" charset="0"/>
                          <a:ea typeface="ＭＳ Ｐゴシック" pitchFamily="34" charset="-128"/>
                        </a:defRPr>
                      </a:lvl4pPr>
                      <a:lvl5pPr marL="2057400" indent="-228600">
                        <a:spcBef>
                          <a:spcPct val="20000"/>
                        </a:spcBef>
                        <a:buClr>
                          <a:srgbClr val="10CF9B"/>
                        </a:buClr>
                        <a:buSzPct val="65000"/>
                        <a:buFont typeface="Wingdings 2" pitchFamily="18" charset="2"/>
                        <a:defRPr>
                          <a:solidFill>
                            <a:srgbClr val="37383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10CF9B"/>
                        </a:buClr>
                        <a:buSzPct val="65000"/>
                        <a:buFont typeface="Wingdings 2" pitchFamily="18" charset="2"/>
                        <a:defRPr>
                          <a:solidFill>
                            <a:srgbClr val="37383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10CF9B"/>
                        </a:buClr>
                        <a:buSzPct val="65000"/>
                        <a:buFont typeface="Wingdings 2" pitchFamily="18" charset="2"/>
                        <a:defRPr>
                          <a:solidFill>
                            <a:srgbClr val="37383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10CF9B"/>
                        </a:buClr>
                        <a:buSzPct val="65000"/>
                        <a:buFont typeface="Wingdings 2" pitchFamily="18" charset="2"/>
                        <a:defRPr>
                          <a:solidFill>
                            <a:srgbClr val="37383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10CF9B"/>
                        </a:buClr>
                        <a:buSzPct val="65000"/>
                        <a:buFont typeface="Wingdings 2" pitchFamily="18" charset="2"/>
                        <a:defRPr>
                          <a:solidFill>
                            <a:srgbClr val="37383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373831"/>
                        </a:solidFill>
                        <a:effectLst/>
                        <a:latin typeface="Calibri" pitchFamily="34" charset="0"/>
                        <a:ea typeface="ＭＳ Ｐゴシック" pitchFamily="34" charset="-128"/>
                      </a:endParaRPr>
                    </a:p>
                  </a:txBody>
                  <a:tcPr marT="45723" marB="45723"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Clr>
                          <a:srgbClr val="0BD0D9"/>
                        </a:buClr>
                        <a:buSzPct val="95000"/>
                        <a:buFont typeface="Wingdings 2" pitchFamily="18" charset="2"/>
                        <a:defRPr sz="2200">
                          <a:solidFill>
                            <a:srgbClr val="373831"/>
                          </a:solidFill>
                          <a:latin typeface="Calibri" pitchFamily="34" charset="0"/>
                          <a:ea typeface="ＭＳ Ｐゴシック" pitchFamily="34" charset="-128"/>
                        </a:defRPr>
                      </a:lvl1pPr>
                      <a:lvl2pPr marL="742950" indent="-285750">
                        <a:spcBef>
                          <a:spcPct val="20000"/>
                        </a:spcBef>
                        <a:buClr>
                          <a:schemeClr val="accent1"/>
                        </a:buClr>
                        <a:buSzPct val="85000"/>
                        <a:buFont typeface="Wingdings 2" pitchFamily="18" charset="2"/>
                        <a:defRPr sz="2000">
                          <a:solidFill>
                            <a:srgbClr val="373831"/>
                          </a:solidFill>
                          <a:latin typeface="Calibri" pitchFamily="34" charset="0"/>
                          <a:ea typeface="ＭＳ Ｐゴシック" pitchFamily="34" charset="-128"/>
                        </a:defRPr>
                      </a:lvl2pPr>
                      <a:lvl3pPr marL="1143000" indent="-228600">
                        <a:spcBef>
                          <a:spcPct val="20000"/>
                        </a:spcBef>
                        <a:buClr>
                          <a:schemeClr val="accent2"/>
                        </a:buClr>
                        <a:buSzPct val="70000"/>
                        <a:buFont typeface="Wingdings 2" pitchFamily="18" charset="2"/>
                        <a:defRPr sz="1900">
                          <a:solidFill>
                            <a:srgbClr val="373831"/>
                          </a:solidFill>
                          <a:latin typeface="Calibri" pitchFamily="34" charset="0"/>
                          <a:ea typeface="ＭＳ Ｐゴシック" pitchFamily="34" charset="-128"/>
                        </a:defRPr>
                      </a:lvl3pPr>
                      <a:lvl4pPr marL="1600200" indent="-228600">
                        <a:spcBef>
                          <a:spcPct val="20000"/>
                        </a:spcBef>
                        <a:buClr>
                          <a:srgbClr val="0BD0D9"/>
                        </a:buClr>
                        <a:buSzPct val="65000"/>
                        <a:buFont typeface="Wingdings 2" pitchFamily="18" charset="2"/>
                        <a:defRPr>
                          <a:solidFill>
                            <a:srgbClr val="373831"/>
                          </a:solidFill>
                          <a:latin typeface="Calibri" pitchFamily="34" charset="0"/>
                          <a:ea typeface="ＭＳ Ｐゴシック" pitchFamily="34" charset="-128"/>
                        </a:defRPr>
                      </a:lvl4pPr>
                      <a:lvl5pPr marL="2057400" indent="-228600">
                        <a:spcBef>
                          <a:spcPct val="20000"/>
                        </a:spcBef>
                        <a:buClr>
                          <a:srgbClr val="10CF9B"/>
                        </a:buClr>
                        <a:buSzPct val="65000"/>
                        <a:buFont typeface="Wingdings 2" pitchFamily="18" charset="2"/>
                        <a:defRPr>
                          <a:solidFill>
                            <a:srgbClr val="37383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10CF9B"/>
                        </a:buClr>
                        <a:buSzPct val="65000"/>
                        <a:buFont typeface="Wingdings 2" pitchFamily="18" charset="2"/>
                        <a:defRPr>
                          <a:solidFill>
                            <a:srgbClr val="37383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10CF9B"/>
                        </a:buClr>
                        <a:buSzPct val="65000"/>
                        <a:buFont typeface="Wingdings 2" pitchFamily="18" charset="2"/>
                        <a:defRPr>
                          <a:solidFill>
                            <a:srgbClr val="37383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10CF9B"/>
                        </a:buClr>
                        <a:buSzPct val="65000"/>
                        <a:buFont typeface="Wingdings 2" pitchFamily="18" charset="2"/>
                        <a:defRPr>
                          <a:solidFill>
                            <a:srgbClr val="37383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10CF9B"/>
                        </a:buClr>
                        <a:buSzPct val="65000"/>
                        <a:buFont typeface="Wingdings 2" pitchFamily="18" charset="2"/>
                        <a:defRPr>
                          <a:solidFill>
                            <a:srgbClr val="37383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373831"/>
                          </a:solidFill>
                          <a:effectLst/>
                          <a:latin typeface="Calibri" pitchFamily="34" charset="0"/>
                          <a:ea typeface="ＭＳ Ｐゴシック" pitchFamily="34" charset="-128"/>
                        </a:rPr>
                        <a:t>Most applications include at least 3-5 objectives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373831"/>
                        </a:solidFill>
                        <a:effectLst/>
                        <a:latin typeface="Calibri" pitchFamily="34" charset="0"/>
                        <a:ea typeface="ＭＳ Ｐゴシック" pitchFamily="34" charset="-128"/>
                      </a:endParaRPr>
                    </a:p>
                  </a:txBody>
                  <a:tcPr marT="45723" marB="45723"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Clr>
                          <a:srgbClr val="0BD0D9"/>
                        </a:buClr>
                        <a:buSzPct val="95000"/>
                        <a:buFont typeface="Wingdings 2" pitchFamily="18" charset="2"/>
                        <a:defRPr sz="2200">
                          <a:solidFill>
                            <a:srgbClr val="373831"/>
                          </a:solidFill>
                          <a:latin typeface="Calibri" pitchFamily="34" charset="0"/>
                          <a:ea typeface="ＭＳ Ｐゴシック" pitchFamily="34" charset="-128"/>
                        </a:defRPr>
                      </a:lvl1pPr>
                      <a:lvl2pPr marL="742950" indent="-285750">
                        <a:spcBef>
                          <a:spcPct val="20000"/>
                        </a:spcBef>
                        <a:buClr>
                          <a:schemeClr val="accent1"/>
                        </a:buClr>
                        <a:buSzPct val="85000"/>
                        <a:buFont typeface="Wingdings 2" pitchFamily="18" charset="2"/>
                        <a:defRPr sz="2000">
                          <a:solidFill>
                            <a:srgbClr val="373831"/>
                          </a:solidFill>
                          <a:latin typeface="Calibri" pitchFamily="34" charset="0"/>
                          <a:ea typeface="ＭＳ Ｐゴシック" pitchFamily="34" charset="-128"/>
                        </a:defRPr>
                      </a:lvl2pPr>
                      <a:lvl3pPr marL="1143000" indent="-228600">
                        <a:spcBef>
                          <a:spcPct val="20000"/>
                        </a:spcBef>
                        <a:buClr>
                          <a:schemeClr val="accent2"/>
                        </a:buClr>
                        <a:buSzPct val="70000"/>
                        <a:buFont typeface="Wingdings 2" pitchFamily="18" charset="2"/>
                        <a:defRPr sz="1900">
                          <a:solidFill>
                            <a:srgbClr val="373831"/>
                          </a:solidFill>
                          <a:latin typeface="Calibri" pitchFamily="34" charset="0"/>
                          <a:ea typeface="ＭＳ Ｐゴシック" pitchFamily="34" charset="-128"/>
                        </a:defRPr>
                      </a:lvl3pPr>
                      <a:lvl4pPr marL="1600200" indent="-228600">
                        <a:spcBef>
                          <a:spcPct val="20000"/>
                        </a:spcBef>
                        <a:buClr>
                          <a:srgbClr val="0BD0D9"/>
                        </a:buClr>
                        <a:buSzPct val="65000"/>
                        <a:buFont typeface="Wingdings 2" pitchFamily="18" charset="2"/>
                        <a:defRPr>
                          <a:solidFill>
                            <a:srgbClr val="373831"/>
                          </a:solidFill>
                          <a:latin typeface="Calibri" pitchFamily="34" charset="0"/>
                          <a:ea typeface="ＭＳ Ｐゴシック" pitchFamily="34" charset="-128"/>
                        </a:defRPr>
                      </a:lvl4pPr>
                      <a:lvl5pPr marL="2057400" indent="-228600">
                        <a:spcBef>
                          <a:spcPct val="20000"/>
                        </a:spcBef>
                        <a:buClr>
                          <a:srgbClr val="10CF9B"/>
                        </a:buClr>
                        <a:buSzPct val="65000"/>
                        <a:buFont typeface="Wingdings 2" pitchFamily="18" charset="2"/>
                        <a:defRPr>
                          <a:solidFill>
                            <a:srgbClr val="37383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10CF9B"/>
                        </a:buClr>
                        <a:buSzPct val="65000"/>
                        <a:buFont typeface="Wingdings 2" pitchFamily="18" charset="2"/>
                        <a:defRPr>
                          <a:solidFill>
                            <a:srgbClr val="37383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10CF9B"/>
                        </a:buClr>
                        <a:buSzPct val="65000"/>
                        <a:buFont typeface="Wingdings 2" pitchFamily="18" charset="2"/>
                        <a:defRPr>
                          <a:solidFill>
                            <a:srgbClr val="37383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10CF9B"/>
                        </a:buClr>
                        <a:buSzPct val="65000"/>
                        <a:buFont typeface="Wingdings 2" pitchFamily="18" charset="2"/>
                        <a:defRPr>
                          <a:solidFill>
                            <a:srgbClr val="37383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10CF9B"/>
                        </a:buClr>
                        <a:buSzPct val="65000"/>
                        <a:buFont typeface="Wingdings 2" pitchFamily="18" charset="2"/>
                        <a:defRPr>
                          <a:solidFill>
                            <a:srgbClr val="37383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373831"/>
                          </a:solidFill>
                          <a:effectLst/>
                          <a:latin typeface="Calibri" pitchFamily="34" charset="0"/>
                          <a:ea typeface="ＭＳ Ｐゴシック" pitchFamily="34" charset="-128"/>
                        </a:rPr>
                        <a:t> Typically, you will have several activities that are designed to meet the objective.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373831"/>
                        </a:solidFill>
                        <a:effectLst/>
                        <a:latin typeface="Calibri" pitchFamily="34" charset="0"/>
                        <a:ea typeface="ＭＳ Ｐゴシック" pitchFamily="34" charset="-128"/>
                      </a:endParaRPr>
                    </a:p>
                  </a:txBody>
                  <a:tcPr marT="45723" marB="45723"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Clr>
                          <a:srgbClr val="0BD0D9"/>
                        </a:buClr>
                        <a:buSzPct val="95000"/>
                        <a:buFont typeface="Wingdings 2" pitchFamily="18" charset="2"/>
                        <a:defRPr sz="2200">
                          <a:solidFill>
                            <a:srgbClr val="373831"/>
                          </a:solidFill>
                          <a:latin typeface="Calibri" pitchFamily="34" charset="0"/>
                          <a:ea typeface="ＭＳ Ｐゴシック" pitchFamily="34" charset="-128"/>
                        </a:defRPr>
                      </a:lvl1pPr>
                      <a:lvl2pPr marL="742950" indent="-285750">
                        <a:spcBef>
                          <a:spcPct val="20000"/>
                        </a:spcBef>
                        <a:buClr>
                          <a:schemeClr val="accent1"/>
                        </a:buClr>
                        <a:buSzPct val="85000"/>
                        <a:buFont typeface="Wingdings 2" pitchFamily="18" charset="2"/>
                        <a:defRPr sz="2000">
                          <a:solidFill>
                            <a:srgbClr val="373831"/>
                          </a:solidFill>
                          <a:latin typeface="Calibri" pitchFamily="34" charset="0"/>
                          <a:ea typeface="ＭＳ Ｐゴシック" pitchFamily="34" charset="-128"/>
                        </a:defRPr>
                      </a:lvl2pPr>
                      <a:lvl3pPr marL="1143000" indent="-228600">
                        <a:spcBef>
                          <a:spcPct val="20000"/>
                        </a:spcBef>
                        <a:buClr>
                          <a:schemeClr val="accent2"/>
                        </a:buClr>
                        <a:buSzPct val="70000"/>
                        <a:buFont typeface="Wingdings 2" pitchFamily="18" charset="2"/>
                        <a:defRPr sz="1900">
                          <a:solidFill>
                            <a:srgbClr val="373831"/>
                          </a:solidFill>
                          <a:latin typeface="Calibri" pitchFamily="34" charset="0"/>
                          <a:ea typeface="ＭＳ Ｐゴシック" pitchFamily="34" charset="-128"/>
                        </a:defRPr>
                      </a:lvl3pPr>
                      <a:lvl4pPr marL="1600200" indent="-228600">
                        <a:spcBef>
                          <a:spcPct val="20000"/>
                        </a:spcBef>
                        <a:buClr>
                          <a:srgbClr val="0BD0D9"/>
                        </a:buClr>
                        <a:buSzPct val="65000"/>
                        <a:buFont typeface="Wingdings 2" pitchFamily="18" charset="2"/>
                        <a:defRPr>
                          <a:solidFill>
                            <a:srgbClr val="373831"/>
                          </a:solidFill>
                          <a:latin typeface="Calibri" pitchFamily="34" charset="0"/>
                          <a:ea typeface="ＭＳ Ｐゴシック" pitchFamily="34" charset="-128"/>
                        </a:defRPr>
                      </a:lvl4pPr>
                      <a:lvl5pPr marL="2057400" indent="-228600">
                        <a:spcBef>
                          <a:spcPct val="20000"/>
                        </a:spcBef>
                        <a:buClr>
                          <a:srgbClr val="10CF9B"/>
                        </a:buClr>
                        <a:buSzPct val="65000"/>
                        <a:buFont typeface="Wingdings 2" pitchFamily="18" charset="2"/>
                        <a:defRPr>
                          <a:solidFill>
                            <a:srgbClr val="37383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10CF9B"/>
                        </a:buClr>
                        <a:buSzPct val="65000"/>
                        <a:buFont typeface="Wingdings 2" pitchFamily="18" charset="2"/>
                        <a:defRPr>
                          <a:solidFill>
                            <a:srgbClr val="37383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10CF9B"/>
                        </a:buClr>
                        <a:buSzPct val="65000"/>
                        <a:buFont typeface="Wingdings 2" pitchFamily="18" charset="2"/>
                        <a:defRPr>
                          <a:solidFill>
                            <a:srgbClr val="37383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10CF9B"/>
                        </a:buClr>
                        <a:buSzPct val="65000"/>
                        <a:buFont typeface="Wingdings 2" pitchFamily="18" charset="2"/>
                        <a:defRPr>
                          <a:solidFill>
                            <a:srgbClr val="37383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10CF9B"/>
                        </a:buClr>
                        <a:buSzPct val="65000"/>
                        <a:buFont typeface="Wingdings 2" pitchFamily="18" charset="2"/>
                        <a:defRPr>
                          <a:solidFill>
                            <a:srgbClr val="37383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373831"/>
                          </a:solidFill>
                          <a:effectLst/>
                          <a:latin typeface="Calibri" pitchFamily="34" charset="0"/>
                          <a:ea typeface="ＭＳ Ｐゴシック" pitchFamily="34" charset="-128"/>
                        </a:rPr>
                        <a:t>Most applications should also have several outcomes that relate to the objectives and related activities.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373831"/>
                        </a:solidFill>
                        <a:effectLst/>
                        <a:latin typeface="Calibri" pitchFamily="34" charset="0"/>
                        <a:ea typeface="ＭＳ Ｐゴシック" pitchFamily="34" charset="-128"/>
                      </a:endParaRPr>
                    </a:p>
                  </a:txBody>
                  <a:tcPr marT="45723" marB="45723"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Clr>
                          <a:srgbClr val="0BD0D9"/>
                        </a:buClr>
                        <a:buSzPct val="95000"/>
                        <a:buFont typeface="Wingdings 2" pitchFamily="18" charset="2"/>
                        <a:defRPr sz="2200">
                          <a:solidFill>
                            <a:srgbClr val="373831"/>
                          </a:solidFill>
                          <a:latin typeface="Calibri" pitchFamily="34" charset="0"/>
                          <a:ea typeface="ＭＳ Ｐゴシック" pitchFamily="34" charset="-128"/>
                        </a:defRPr>
                      </a:lvl1pPr>
                      <a:lvl2pPr marL="742950" indent="-285750">
                        <a:spcBef>
                          <a:spcPct val="20000"/>
                        </a:spcBef>
                        <a:buClr>
                          <a:schemeClr val="accent1"/>
                        </a:buClr>
                        <a:buSzPct val="85000"/>
                        <a:buFont typeface="Wingdings 2" pitchFamily="18" charset="2"/>
                        <a:defRPr sz="2000">
                          <a:solidFill>
                            <a:srgbClr val="373831"/>
                          </a:solidFill>
                          <a:latin typeface="Calibri" pitchFamily="34" charset="0"/>
                          <a:ea typeface="ＭＳ Ｐゴシック" pitchFamily="34" charset="-128"/>
                        </a:defRPr>
                      </a:lvl2pPr>
                      <a:lvl3pPr marL="1143000" indent="-228600">
                        <a:spcBef>
                          <a:spcPct val="20000"/>
                        </a:spcBef>
                        <a:buClr>
                          <a:schemeClr val="accent2"/>
                        </a:buClr>
                        <a:buSzPct val="70000"/>
                        <a:buFont typeface="Wingdings 2" pitchFamily="18" charset="2"/>
                        <a:defRPr sz="1900">
                          <a:solidFill>
                            <a:srgbClr val="373831"/>
                          </a:solidFill>
                          <a:latin typeface="Calibri" pitchFamily="34" charset="0"/>
                          <a:ea typeface="ＭＳ Ｐゴシック" pitchFamily="34" charset="-128"/>
                        </a:defRPr>
                      </a:lvl3pPr>
                      <a:lvl4pPr marL="1600200" indent="-228600">
                        <a:spcBef>
                          <a:spcPct val="20000"/>
                        </a:spcBef>
                        <a:buClr>
                          <a:srgbClr val="0BD0D9"/>
                        </a:buClr>
                        <a:buSzPct val="65000"/>
                        <a:buFont typeface="Wingdings 2" pitchFamily="18" charset="2"/>
                        <a:defRPr>
                          <a:solidFill>
                            <a:srgbClr val="373831"/>
                          </a:solidFill>
                          <a:latin typeface="Calibri" pitchFamily="34" charset="0"/>
                          <a:ea typeface="ＭＳ Ｐゴシック" pitchFamily="34" charset="-128"/>
                        </a:defRPr>
                      </a:lvl4pPr>
                      <a:lvl5pPr marL="2057400" indent="-228600">
                        <a:spcBef>
                          <a:spcPct val="20000"/>
                        </a:spcBef>
                        <a:buClr>
                          <a:srgbClr val="10CF9B"/>
                        </a:buClr>
                        <a:buSzPct val="65000"/>
                        <a:buFont typeface="Wingdings 2" pitchFamily="18" charset="2"/>
                        <a:defRPr>
                          <a:solidFill>
                            <a:srgbClr val="37383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10CF9B"/>
                        </a:buClr>
                        <a:buSzPct val="65000"/>
                        <a:buFont typeface="Wingdings 2" pitchFamily="18" charset="2"/>
                        <a:defRPr>
                          <a:solidFill>
                            <a:srgbClr val="37383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10CF9B"/>
                        </a:buClr>
                        <a:buSzPct val="65000"/>
                        <a:buFont typeface="Wingdings 2" pitchFamily="18" charset="2"/>
                        <a:defRPr>
                          <a:solidFill>
                            <a:srgbClr val="37383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10CF9B"/>
                        </a:buClr>
                        <a:buSzPct val="65000"/>
                        <a:buFont typeface="Wingdings 2" pitchFamily="18" charset="2"/>
                        <a:defRPr>
                          <a:solidFill>
                            <a:srgbClr val="37383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10CF9B"/>
                        </a:buClr>
                        <a:buSzPct val="65000"/>
                        <a:buFont typeface="Wingdings 2" pitchFamily="18" charset="2"/>
                        <a:defRPr>
                          <a:solidFill>
                            <a:srgbClr val="37383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373831"/>
                          </a:solidFill>
                          <a:effectLst/>
                          <a:latin typeface="Calibri" pitchFamily="34" charset="0"/>
                          <a:ea typeface="ＭＳ Ｐゴシック" pitchFamily="34" charset="-128"/>
                        </a:rPr>
                        <a:t>Many budget items will cross cover several activities, such as personnel, travel, supplies, and equipment.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373831"/>
                        </a:solidFill>
                        <a:effectLst/>
                        <a:latin typeface="Calibri" pitchFamily="34" charset="0"/>
                        <a:ea typeface="ＭＳ Ｐゴシック" pitchFamily="34" charset="-128"/>
                      </a:endParaRPr>
                    </a:p>
                  </a:txBody>
                  <a:tcPr marT="45723" marB="45723"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2"/>
                  </a:ext>
                </a:extLst>
              </a:tr>
            </a:tbl>
          </a:graphicData>
        </a:graphic>
      </p:graphicFrame>
      <p:sp>
        <p:nvSpPr>
          <p:cNvPr id="26652" name="TextBox 4">
            <a:extLst>
              <a:ext uri="{FF2B5EF4-FFF2-40B4-BE49-F238E27FC236}">
                <a16:creationId xmlns:a16="http://schemas.microsoft.com/office/drawing/2014/main" id="{57A2CAA2-9F3C-C52B-2B2A-F04A7E6BD913}"/>
              </a:ext>
            </a:extLst>
          </p:cNvPr>
          <p:cNvSpPr txBox="1">
            <a:spLocks noChangeArrowheads="1"/>
          </p:cNvSpPr>
          <p:nvPr/>
        </p:nvSpPr>
        <p:spPr bwMode="auto">
          <a:xfrm>
            <a:off x="7086600" y="6316663"/>
            <a:ext cx="1981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en-US" dirty="0">
                <a:solidFill>
                  <a:schemeClr val="bg1"/>
                </a:solidFill>
              </a:rPr>
              <a:t>19</a:t>
            </a:r>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A38D1-E787-ECD4-27BB-5F00EC2FC035}"/>
              </a:ext>
            </a:extLst>
          </p:cNvPr>
          <p:cNvSpPr>
            <a:spLocks noGrp="1"/>
          </p:cNvSpPr>
          <p:nvPr>
            <p:ph type="title"/>
          </p:nvPr>
        </p:nvSpPr>
        <p:spPr>
          <a:xfrm>
            <a:off x="533400" y="228600"/>
            <a:ext cx="8305800" cy="746125"/>
          </a:xfrm>
          <a:ln>
            <a:miter lim="800000"/>
            <a:headEnd/>
            <a:tailEnd/>
          </a:ln>
        </p:spPr>
        <p:txBody>
          <a:bodyPr>
            <a:normAutofit fontScale="90000"/>
          </a:bodyPr>
          <a:lstStyle/>
          <a:p>
            <a:pPr eaLnBrk="1" fontAlgn="auto" hangingPunct="1">
              <a:spcAft>
                <a:spcPts val="0"/>
              </a:spcAft>
              <a:defRPr/>
            </a:pPr>
            <a:r>
              <a:rPr lang="en-US" dirty="0"/>
              <a:t>Target Audience &amp; Expected Reach</a:t>
            </a:r>
          </a:p>
        </p:txBody>
      </p:sp>
      <p:sp>
        <p:nvSpPr>
          <p:cNvPr id="7" name="TextBox 6">
            <a:extLst>
              <a:ext uri="{FF2B5EF4-FFF2-40B4-BE49-F238E27FC236}">
                <a16:creationId xmlns:a16="http://schemas.microsoft.com/office/drawing/2014/main" id="{4A25F325-986C-C0B5-5BF0-1E1BDC101997}"/>
              </a:ext>
            </a:extLst>
          </p:cNvPr>
          <p:cNvSpPr txBox="1">
            <a:spLocks noChangeArrowheads="1"/>
          </p:cNvSpPr>
          <p:nvPr/>
        </p:nvSpPr>
        <p:spPr bwMode="auto">
          <a:xfrm>
            <a:off x="533400" y="1990388"/>
            <a:ext cx="8305800" cy="3539430"/>
          </a:xfrm>
          <a:prstGeom prst="rect">
            <a:avLst/>
          </a:prstGeom>
          <a:noFill/>
          <a:ln>
            <a:noFill/>
          </a:ln>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285750" indent="-285750" eaLnBrk="1" hangingPunct="1">
              <a:buFont typeface="Arial" panose="020B0604020202020204" pitchFamily="34" charset="0"/>
              <a:buChar char="•"/>
              <a:defRPr/>
            </a:pPr>
            <a:r>
              <a:rPr lang="en-US" sz="2800" dirty="0">
                <a:solidFill>
                  <a:srgbClr val="373831"/>
                </a:solidFill>
                <a:latin typeface="+mj-lt"/>
                <a:cs typeface="Times New Roman" charset="0"/>
              </a:rPr>
              <a:t>Can’t be all things to all people</a:t>
            </a:r>
          </a:p>
          <a:p>
            <a:pPr marL="285750" indent="-285750" eaLnBrk="1" hangingPunct="1">
              <a:buFont typeface="Arial" panose="020B0604020202020204" pitchFamily="34" charset="0"/>
              <a:buChar char="•"/>
              <a:defRPr/>
            </a:pPr>
            <a:r>
              <a:rPr lang="en-US" sz="2800" dirty="0">
                <a:solidFill>
                  <a:srgbClr val="373831"/>
                </a:solidFill>
                <a:latin typeface="+mj-lt"/>
                <a:cs typeface="Times New Roman" charset="0"/>
              </a:rPr>
              <a:t>Identify demographics</a:t>
            </a:r>
          </a:p>
          <a:p>
            <a:pPr marL="285750" indent="-285750" eaLnBrk="1" hangingPunct="1">
              <a:buFont typeface="Arial" panose="020B0604020202020204" pitchFamily="34" charset="0"/>
              <a:buChar char="•"/>
              <a:defRPr/>
            </a:pPr>
            <a:r>
              <a:rPr lang="en-US" sz="2800" dirty="0">
                <a:solidFill>
                  <a:srgbClr val="373831"/>
                </a:solidFill>
                <a:latin typeface="+mj-lt"/>
                <a:cs typeface="Times New Roman" charset="0"/>
              </a:rPr>
              <a:t>Anticipated numbers</a:t>
            </a:r>
            <a:br>
              <a:rPr lang="en-US" sz="2800" dirty="0">
                <a:solidFill>
                  <a:srgbClr val="373831"/>
                </a:solidFill>
                <a:latin typeface="+mj-lt"/>
                <a:cs typeface="Times New Roman" charset="0"/>
              </a:rPr>
            </a:br>
            <a:r>
              <a:rPr lang="en-US" sz="1600" dirty="0">
                <a:solidFill>
                  <a:srgbClr val="373831"/>
                </a:solidFill>
                <a:latin typeface="+mj-lt"/>
                <a:cs typeface="Times New Roman" charset="0"/>
              </a:rPr>
              <a:t>- </a:t>
            </a:r>
            <a:r>
              <a:rPr lang="en-US" altLang="en-US" sz="1600" dirty="0">
                <a:latin typeface="+mj-lt"/>
                <a:ea typeface="ＭＳ Ｐゴシック" panose="020B0600070205080204" pitchFamily="34" charset="-128"/>
              </a:rPr>
              <a:t>Develop a procedure up front for what data will be collected, how and when, by who, and how you analyze that data.</a:t>
            </a:r>
            <a:r>
              <a:rPr lang="en-US" sz="1600" dirty="0">
                <a:solidFill>
                  <a:srgbClr val="373831"/>
                </a:solidFill>
                <a:latin typeface="+mj-lt"/>
                <a:cs typeface="Times New Roman" charset="0"/>
              </a:rPr>
              <a:t> </a:t>
            </a:r>
            <a:br>
              <a:rPr lang="en-US" sz="1600" dirty="0">
                <a:solidFill>
                  <a:srgbClr val="373831"/>
                </a:solidFill>
                <a:latin typeface="+mj-lt"/>
                <a:cs typeface="Times New Roman" charset="0"/>
              </a:rPr>
            </a:br>
            <a:r>
              <a:rPr lang="en-US" sz="1600" dirty="0">
                <a:solidFill>
                  <a:srgbClr val="373831"/>
                </a:solidFill>
                <a:latin typeface="+mj-lt"/>
                <a:cs typeface="Times New Roman" charset="0"/>
              </a:rPr>
              <a:t>- </a:t>
            </a:r>
            <a:r>
              <a:rPr lang="en-US" altLang="en-US" sz="1600" dirty="0">
                <a:latin typeface="+mj-lt"/>
                <a:ea typeface="ＭＳ Ｐゴシック" panose="020B0600070205080204" pitchFamily="34" charset="-128"/>
              </a:rPr>
              <a:t>Product of a program’s activities -  should be a # or %</a:t>
            </a:r>
            <a:br>
              <a:rPr lang="en-US" altLang="en-US" sz="1600" dirty="0">
                <a:latin typeface="+mj-lt"/>
                <a:ea typeface="ＭＳ Ｐゴシック" panose="020B0600070205080204" pitchFamily="34" charset="-128"/>
              </a:rPr>
            </a:br>
            <a:r>
              <a:rPr lang="en-US" altLang="en-US" sz="1600" dirty="0">
                <a:latin typeface="+mj-lt"/>
                <a:ea typeface="ＭＳ Ｐゴシック" panose="020B0600070205080204" pitchFamily="34" charset="-128"/>
              </a:rPr>
              <a:t>- Very specific items of information that track a program’s success or on outcomes</a:t>
            </a:r>
            <a:br>
              <a:rPr lang="en-US" altLang="en-US" sz="1600" dirty="0">
                <a:latin typeface="+mj-lt"/>
                <a:ea typeface="ＭＳ Ｐゴシック" panose="020B0600070205080204" pitchFamily="34" charset="-128"/>
              </a:rPr>
            </a:br>
            <a:r>
              <a:rPr lang="en-US" altLang="en-US" sz="1600" dirty="0">
                <a:latin typeface="+mj-lt"/>
                <a:ea typeface="ＭＳ Ｐゴシック" panose="020B0600070205080204" pitchFamily="34" charset="-128"/>
              </a:rPr>
              <a:t>- What do you want to measure?</a:t>
            </a:r>
            <a:br>
              <a:rPr lang="en-US" altLang="en-US" sz="1600" dirty="0">
                <a:latin typeface="+mj-lt"/>
                <a:ea typeface="ＭＳ Ｐゴシック" panose="020B0600070205080204" pitchFamily="34" charset="-128"/>
              </a:rPr>
            </a:br>
            <a:r>
              <a:rPr lang="en-US" altLang="en-US" sz="1600" dirty="0">
                <a:latin typeface="+mj-lt"/>
                <a:ea typeface="ＭＳ Ｐゴシック" panose="020B0600070205080204" pitchFamily="34" charset="-128"/>
              </a:rPr>
              <a:t>- Develop a procedure up front for what data will be collected, how and when, by who, and how you analyze that data.</a:t>
            </a:r>
            <a:endParaRPr lang="en-US" sz="1600" dirty="0">
              <a:solidFill>
                <a:srgbClr val="373831"/>
              </a:solidFill>
              <a:latin typeface="+mj-lt"/>
              <a:cs typeface="Times New Roman" charset="0"/>
            </a:endParaRPr>
          </a:p>
          <a:p>
            <a:pPr marL="285750" indent="-285750" eaLnBrk="1" hangingPunct="1">
              <a:buFont typeface="Arial" panose="020B0604020202020204" pitchFamily="34" charset="0"/>
              <a:buChar char="•"/>
              <a:defRPr/>
            </a:pPr>
            <a:r>
              <a:rPr lang="en-US" sz="2800" dirty="0">
                <a:solidFill>
                  <a:srgbClr val="373831"/>
                </a:solidFill>
                <a:latin typeface="+mj-lt"/>
                <a:cs typeface="Times New Roman" charset="0"/>
              </a:rPr>
              <a:t>Is this a new audience? Is it underrepresented?</a:t>
            </a:r>
            <a:endParaRPr lang="en-US" sz="1600" dirty="0">
              <a:solidFill>
                <a:srgbClr val="373831"/>
              </a:solidFill>
              <a:latin typeface="+mj-lt"/>
            </a:endParaRPr>
          </a:p>
        </p:txBody>
      </p:sp>
      <p:sp>
        <p:nvSpPr>
          <p:cNvPr id="27652" name="TextBox 11">
            <a:extLst>
              <a:ext uri="{FF2B5EF4-FFF2-40B4-BE49-F238E27FC236}">
                <a16:creationId xmlns:a16="http://schemas.microsoft.com/office/drawing/2014/main" id="{3EC7FB5D-0B02-B2FB-68A3-E4EEB289AA3E}"/>
              </a:ext>
            </a:extLst>
          </p:cNvPr>
          <p:cNvSpPr txBox="1">
            <a:spLocks noChangeArrowheads="1"/>
          </p:cNvSpPr>
          <p:nvPr/>
        </p:nvSpPr>
        <p:spPr bwMode="auto">
          <a:xfrm>
            <a:off x="7086600" y="6316663"/>
            <a:ext cx="1981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en-US" dirty="0">
                <a:solidFill>
                  <a:schemeClr val="bg1"/>
                </a:solidFill>
              </a:rPr>
              <a:t>21</a:t>
            </a:r>
          </a:p>
        </p:txBody>
      </p:sp>
      <p:sp>
        <p:nvSpPr>
          <p:cNvPr id="3" name="TextBox 2">
            <a:extLst>
              <a:ext uri="{FF2B5EF4-FFF2-40B4-BE49-F238E27FC236}">
                <a16:creationId xmlns:a16="http://schemas.microsoft.com/office/drawing/2014/main" id="{D742C151-C973-2BCF-2AE0-47E5A2543D14}"/>
              </a:ext>
            </a:extLst>
          </p:cNvPr>
          <p:cNvSpPr txBox="1"/>
          <p:nvPr/>
        </p:nvSpPr>
        <p:spPr>
          <a:xfrm>
            <a:off x="685800" y="974725"/>
            <a:ext cx="7848600" cy="1015663"/>
          </a:xfrm>
          <a:prstGeom prst="rect">
            <a:avLst/>
          </a:prstGeom>
          <a:noFill/>
          <a:ln>
            <a:solidFill>
              <a:schemeClr val="accent2"/>
            </a:solidFill>
          </a:ln>
        </p:spPr>
        <p:txBody>
          <a:bodyPr wrap="square" rtlCol="0">
            <a:spAutoFit/>
          </a:bodyPr>
          <a:lstStyle/>
          <a:p>
            <a:pPr algn="ctr"/>
            <a:r>
              <a:rPr lang="en-US" altLang="en-US" sz="2000" dirty="0">
                <a:latin typeface="+mj-lt"/>
                <a:ea typeface="ＭＳ Ｐゴシック" panose="020B0600070205080204" pitchFamily="34" charset="-128"/>
              </a:rPr>
              <a:t>Figure out ahead of time what you want to accomplish and how you will know if you have accomplished this.  This will make tracking your results much easier and make your proposal stronger.</a:t>
            </a:r>
            <a:endParaRPr lang="en-US" sz="20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Bottom)">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A38D1-E787-ECD4-27BB-5F00EC2FC035}"/>
              </a:ext>
            </a:extLst>
          </p:cNvPr>
          <p:cNvSpPr>
            <a:spLocks noGrp="1"/>
          </p:cNvSpPr>
          <p:nvPr>
            <p:ph type="title"/>
          </p:nvPr>
        </p:nvSpPr>
        <p:spPr>
          <a:xfrm>
            <a:off x="533400" y="228600"/>
            <a:ext cx="8305800" cy="746125"/>
          </a:xfrm>
          <a:ln>
            <a:miter lim="800000"/>
            <a:headEnd/>
            <a:tailEnd/>
          </a:ln>
        </p:spPr>
        <p:txBody>
          <a:bodyPr>
            <a:normAutofit fontScale="90000"/>
          </a:bodyPr>
          <a:lstStyle/>
          <a:p>
            <a:pPr eaLnBrk="1" fontAlgn="auto" hangingPunct="1">
              <a:spcAft>
                <a:spcPts val="0"/>
              </a:spcAft>
              <a:defRPr/>
            </a:pPr>
            <a:r>
              <a:rPr lang="en-US" dirty="0"/>
              <a:t>Target Audience &amp; Expected Reach</a:t>
            </a:r>
          </a:p>
        </p:txBody>
      </p:sp>
      <p:sp>
        <p:nvSpPr>
          <p:cNvPr id="27652" name="TextBox 11">
            <a:extLst>
              <a:ext uri="{FF2B5EF4-FFF2-40B4-BE49-F238E27FC236}">
                <a16:creationId xmlns:a16="http://schemas.microsoft.com/office/drawing/2014/main" id="{3EC7FB5D-0B02-B2FB-68A3-E4EEB289AA3E}"/>
              </a:ext>
            </a:extLst>
          </p:cNvPr>
          <p:cNvSpPr txBox="1">
            <a:spLocks noChangeArrowheads="1"/>
          </p:cNvSpPr>
          <p:nvPr/>
        </p:nvSpPr>
        <p:spPr bwMode="auto">
          <a:xfrm>
            <a:off x="7086600" y="6316663"/>
            <a:ext cx="1981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en-US" dirty="0">
                <a:solidFill>
                  <a:schemeClr val="bg1"/>
                </a:solidFill>
              </a:rPr>
              <a:t>21</a:t>
            </a:r>
          </a:p>
        </p:txBody>
      </p:sp>
      <p:sp>
        <p:nvSpPr>
          <p:cNvPr id="5" name="TextBox 4">
            <a:extLst>
              <a:ext uri="{FF2B5EF4-FFF2-40B4-BE49-F238E27FC236}">
                <a16:creationId xmlns:a16="http://schemas.microsoft.com/office/drawing/2014/main" id="{2BCC0C11-82BD-88FE-6C0D-5539D512B023}"/>
              </a:ext>
            </a:extLst>
          </p:cNvPr>
          <p:cNvSpPr txBox="1"/>
          <p:nvPr/>
        </p:nvSpPr>
        <p:spPr>
          <a:xfrm>
            <a:off x="533400" y="1474619"/>
            <a:ext cx="8077200" cy="3908762"/>
          </a:xfrm>
          <a:prstGeom prst="rect">
            <a:avLst/>
          </a:prstGeom>
          <a:noFill/>
        </p:spPr>
        <p:txBody>
          <a:bodyPr wrap="square" rtlCol="0">
            <a:spAutoFit/>
          </a:bodyPr>
          <a:lstStyle/>
          <a:p>
            <a:r>
              <a:rPr lang="en-US" altLang="en-US" u="sng" dirty="0">
                <a:latin typeface="+mj-lt"/>
                <a:ea typeface="ＭＳ Ｐゴシック" panose="020B0600070205080204" pitchFamily="34" charset="-128"/>
              </a:rPr>
              <a:t>Example:  Food Bank</a:t>
            </a:r>
          </a:p>
          <a:p>
            <a:endParaRPr lang="en-US" altLang="en-US" sz="1000" u="sng" dirty="0">
              <a:latin typeface="+mj-lt"/>
              <a:ea typeface="ＭＳ Ｐゴシック" panose="020B0600070205080204" pitchFamily="34" charset="-128"/>
            </a:endParaRPr>
          </a:p>
          <a:p>
            <a:r>
              <a:rPr lang="en-US" altLang="en-US" dirty="0">
                <a:latin typeface="+mj-lt"/>
                <a:ea typeface="ＭＳ Ｐゴシック" panose="020B0600070205080204" pitchFamily="34" charset="-128"/>
              </a:rPr>
              <a:t>Outcome (The change in or benefits for a participants during or after their involvement in program activities):  Participants will have improved access to food</a:t>
            </a:r>
          </a:p>
          <a:p>
            <a:endParaRPr lang="en-US" altLang="en-US" sz="1000" dirty="0">
              <a:latin typeface="+mj-lt"/>
              <a:ea typeface="ＭＳ Ｐゴシック" panose="020B0600070205080204" pitchFamily="34" charset="-128"/>
            </a:endParaRPr>
          </a:p>
          <a:p>
            <a:r>
              <a:rPr lang="en-US" altLang="en-US" dirty="0">
                <a:latin typeface="+mj-lt"/>
                <a:ea typeface="ＭＳ Ｐゴシック" panose="020B0600070205080204" pitchFamily="34" charset="-128"/>
              </a:rPr>
              <a:t>Activities (What a program does):  Provide Food to qualified families</a:t>
            </a:r>
          </a:p>
          <a:p>
            <a:endParaRPr lang="en-US" altLang="en-US" sz="1000" dirty="0">
              <a:latin typeface="+mj-lt"/>
              <a:ea typeface="ＭＳ Ｐゴシック" panose="020B0600070205080204" pitchFamily="34" charset="-128"/>
            </a:endParaRPr>
          </a:p>
          <a:p>
            <a:r>
              <a:rPr lang="en-US" altLang="en-US" dirty="0">
                <a:latin typeface="+mj-lt"/>
                <a:ea typeface="ＭＳ Ｐゴシック" panose="020B0600070205080204" pitchFamily="34" charset="-128"/>
              </a:rPr>
              <a:t>Outputs:  50 families will be served every month, each family will have access to 1 fresh vegetable</a:t>
            </a:r>
          </a:p>
          <a:p>
            <a:endParaRPr lang="en-US" altLang="en-US" sz="1000" dirty="0">
              <a:latin typeface="+mj-lt"/>
              <a:ea typeface="ＭＳ Ｐゴシック" panose="020B0600070205080204" pitchFamily="34" charset="-128"/>
            </a:endParaRPr>
          </a:p>
          <a:p>
            <a:r>
              <a:rPr lang="en-US" altLang="en-US" dirty="0">
                <a:latin typeface="+mj-lt"/>
                <a:ea typeface="ＭＳ Ｐゴシック" panose="020B0600070205080204" pitchFamily="34" charset="-128"/>
              </a:rPr>
              <a:t>Indicators:  Enough food to eat each month, access to all food groups</a:t>
            </a:r>
          </a:p>
          <a:p>
            <a:endParaRPr lang="en-US" altLang="en-US" sz="1000" dirty="0">
              <a:latin typeface="+mj-lt"/>
              <a:ea typeface="ＭＳ Ｐゴシック" panose="020B0600070205080204" pitchFamily="34" charset="-128"/>
            </a:endParaRPr>
          </a:p>
          <a:p>
            <a:r>
              <a:rPr lang="en-US" altLang="en-US" u="sng" dirty="0">
                <a:latin typeface="+mj-lt"/>
                <a:ea typeface="ＭＳ Ｐゴシック" panose="020B0600070205080204" pitchFamily="34" charset="-128"/>
              </a:rPr>
              <a:t>What do you want to </a:t>
            </a:r>
            <a:r>
              <a:rPr lang="en-US" altLang="en-US" dirty="0">
                <a:latin typeface="+mj-lt"/>
                <a:ea typeface="ＭＳ Ｐゴシック" panose="020B0600070205080204" pitchFamily="34" charset="-128"/>
              </a:rPr>
              <a:t>measure? </a:t>
            </a:r>
            <a:r>
              <a:rPr lang="en-US" altLang="en-US" sz="1800" dirty="0">
                <a:latin typeface="+mj-lt"/>
                <a:ea typeface="ＭＳ Ｐゴシック" panose="020B0600070205080204" pitchFamily="34" charset="-128"/>
              </a:rPr>
              <a:t>How and when data will be collected</a:t>
            </a:r>
            <a:endParaRPr lang="en-US" altLang="en-US" dirty="0">
              <a:latin typeface="+mj-lt"/>
              <a:ea typeface="ＭＳ Ｐゴシック" panose="020B0600070205080204" pitchFamily="34" charset="-128"/>
            </a:endParaRPr>
          </a:p>
          <a:p>
            <a:r>
              <a:rPr lang="en-US" altLang="en-US" dirty="0">
                <a:latin typeface="+mj-lt"/>
                <a:ea typeface="ＭＳ Ｐゴシック" panose="020B0600070205080204" pitchFamily="34" charset="-128"/>
              </a:rPr>
              <a:t>Ex:  Using surveys, participants report having enough to eat, </a:t>
            </a:r>
          </a:p>
          <a:p>
            <a:r>
              <a:rPr lang="en-US" altLang="en-US" dirty="0">
                <a:latin typeface="+mj-lt"/>
                <a:ea typeface="ＭＳ Ｐゴシック" panose="020B0600070205080204" pitchFamily="34" charset="-128"/>
              </a:rPr>
              <a:t>Program will track amount of fresh vegetables distributed to each family</a:t>
            </a:r>
          </a:p>
          <a:p>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21989577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4522E-3394-9542-8112-6F08C3890CC3}"/>
              </a:ext>
            </a:extLst>
          </p:cNvPr>
          <p:cNvSpPr>
            <a:spLocks noGrp="1"/>
          </p:cNvSpPr>
          <p:nvPr>
            <p:ph type="title"/>
          </p:nvPr>
        </p:nvSpPr>
        <p:spPr>
          <a:xfrm>
            <a:off x="457200" y="533400"/>
            <a:ext cx="8305800" cy="685800"/>
          </a:xfrm>
          <a:ln>
            <a:miter lim="800000"/>
            <a:headEnd/>
            <a:tailEnd/>
          </a:ln>
        </p:spPr>
        <p:txBody>
          <a:bodyPr>
            <a:normAutofit fontScale="90000"/>
          </a:bodyPr>
          <a:lstStyle/>
          <a:p>
            <a:pPr algn="ctr" eaLnBrk="1" fontAlgn="auto" hangingPunct="1">
              <a:spcAft>
                <a:spcPts val="0"/>
              </a:spcAft>
              <a:defRPr/>
            </a:pPr>
            <a:r>
              <a:rPr lang="en-US" dirty="0"/>
              <a:t>Project Promotional Plans</a:t>
            </a:r>
          </a:p>
        </p:txBody>
      </p:sp>
      <p:sp>
        <p:nvSpPr>
          <p:cNvPr id="6" name="TextBox 5">
            <a:extLst>
              <a:ext uri="{FF2B5EF4-FFF2-40B4-BE49-F238E27FC236}">
                <a16:creationId xmlns:a16="http://schemas.microsoft.com/office/drawing/2014/main" id="{EBCB3EB4-905C-9D8F-E0DB-421346CF4F2B}"/>
              </a:ext>
            </a:extLst>
          </p:cNvPr>
          <p:cNvSpPr txBox="1">
            <a:spLocks noChangeArrowheads="1"/>
          </p:cNvSpPr>
          <p:nvPr/>
        </p:nvSpPr>
        <p:spPr bwMode="auto">
          <a:xfrm>
            <a:off x="990600" y="1219200"/>
            <a:ext cx="6629400" cy="2492990"/>
          </a:xfrm>
          <a:prstGeom prst="rect">
            <a:avLst/>
          </a:prstGeom>
          <a:noFill/>
          <a:ln>
            <a:noFill/>
          </a:ln>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457200" indent="-457200" eaLnBrk="1" hangingPunct="1">
              <a:buFont typeface="Arial" panose="020B0604020202020204" pitchFamily="34" charset="0"/>
              <a:buChar char="•"/>
              <a:defRPr/>
            </a:pPr>
            <a:r>
              <a:rPr lang="en-US" sz="2600" b="1" dirty="0">
                <a:solidFill>
                  <a:srgbClr val="373831"/>
                </a:solidFill>
                <a:latin typeface="+mj-lt"/>
                <a:cs typeface="Times New Roman" charset="0"/>
              </a:rPr>
              <a:t>Press Release</a:t>
            </a:r>
          </a:p>
          <a:p>
            <a:pPr marL="457200" indent="-457200" eaLnBrk="1" hangingPunct="1">
              <a:buFont typeface="Arial" panose="020B0604020202020204" pitchFamily="34" charset="0"/>
              <a:buChar char="•"/>
              <a:defRPr/>
            </a:pPr>
            <a:r>
              <a:rPr lang="en-US" sz="2600" b="1" dirty="0">
                <a:solidFill>
                  <a:srgbClr val="373831"/>
                </a:solidFill>
                <a:latin typeface="+mj-lt"/>
                <a:cs typeface="Times New Roman" charset="0"/>
              </a:rPr>
              <a:t>Social Media</a:t>
            </a:r>
          </a:p>
          <a:p>
            <a:pPr marL="457200" indent="-457200" eaLnBrk="1" hangingPunct="1">
              <a:buFont typeface="Arial" panose="020B0604020202020204" pitchFamily="34" charset="0"/>
              <a:buChar char="•"/>
              <a:defRPr/>
            </a:pPr>
            <a:r>
              <a:rPr lang="en-US" sz="2600" b="1" dirty="0">
                <a:solidFill>
                  <a:srgbClr val="373831"/>
                </a:solidFill>
                <a:latin typeface="+mj-lt"/>
                <a:cs typeface="Times New Roman" charset="0"/>
              </a:rPr>
              <a:t>Posters / Banners / Signs / Flags</a:t>
            </a:r>
          </a:p>
          <a:p>
            <a:pPr marL="457200" indent="-457200" eaLnBrk="1" hangingPunct="1">
              <a:buFont typeface="Arial" panose="020B0604020202020204" pitchFamily="34" charset="0"/>
              <a:buChar char="•"/>
              <a:defRPr/>
            </a:pPr>
            <a:r>
              <a:rPr lang="en-US" sz="2600" b="1" dirty="0">
                <a:solidFill>
                  <a:srgbClr val="373831"/>
                </a:solidFill>
                <a:latin typeface="+mj-lt"/>
                <a:cs typeface="Times New Roman" charset="0"/>
              </a:rPr>
              <a:t>Cross-promotions</a:t>
            </a:r>
          </a:p>
          <a:p>
            <a:pPr marL="457200" indent="-457200" eaLnBrk="1" hangingPunct="1">
              <a:buFont typeface="Arial" panose="020B0604020202020204" pitchFamily="34" charset="0"/>
              <a:buChar char="•"/>
              <a:defRPr/>
            </a:pPr>
            <a:r>
              <a:rPr lang="en-US" sz="2600" b="1" dirty="0">
                <a:solidFill>
                  <a:srgbClr val="373831"/>
                </a:solidFill>
                <a:latin typeface="+mj-lt"/>
                <a:cs typeface="Times New Roman" charset="0"/>
              </a:rPr>
              <a:t>Programs</a:t>
            </a:r>
          </a:p>
          <a:p>
            <a:pPr marL="457200" indent="-457200" eaLnBrk="1" hangingPunct="1">
              <a:buFont typeface="Arial" panose="020B0604020202020204" pitchFamily="34" charset="0"/>
              <a:buChar char="•"/>
              <a:defRPr/>
            </a:pPr>
            <a:r>
              <a:rPr lang="en-US" sz="2600" b="1" dirty="0">
                <a:solidFill>
                  <a:srgbClr val="373831"/>
                </a:solidFill>
                <a:latin typeface="+mj-lt"/>
                <a:cs typeface="Times New Roman" charset="0"/>
              </a:rPr>
              <a:t>Others?</a:t>
            </a:r>
            <a:endParaRPr lang="en-US" sz="2200" dirty="0">
              <a:solidFill>
                <a:srgbClr val="373831"/>
              </a:solidFill>
              <a:latin typeface="+mj-lt"/>
            </a:endParaRPr>
          </a:p>
        </p:txBody>
      </p:sp>
      <p:sp>
        <p:nvSpPr>
          <p:cNvPr id="29700" name="TextBox 6">
            <a:extLst>
              <a:ext uri="{FF2B5EF4-FFF2-40B4-BE49-F238E27FC236}">
                <a16:creationId xmlns:a16="http://schemas.microsoft.com/office/drawing/2014/main" id="{FD36C437-22B0-93BD-C744-29DEC42A0699}"/>
              </a:ext>
            </a:extLst>
          </p:cNvPr>
          <p:cNvSpPr txBox="1">
            <a:spLocks noChangeArrowheads="1"/>
          </p:cNvSpPr>
          <p:nvPr/>
        </p:nvSpPr>
        <p:spPr bwMode="auto">
          <a:xfrm>
            <a:off x="7086600" y="6316663"/>
            <a:ext cx="1981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en-US" dirty="0">
                <a:solidFill>
                  <a:schemeClr val="bg1"/>
                </a:solidFill>
              </a:rPr>
              <a:t>22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Bottom)">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02E97-8587-9666-3BF0-AFA7A327E2CB}"/>
              </a:ext>
            </a:extLst>
          </p:cNvPr>
          <p:cNvSpPr>
            <a:spLocks noGrp="1"/>
          </p:cNvSpPr>
          <p:nvPr>
            <p:ph type="title"/>
          </p:nvPr>
        </p:nvSpPr>
        <p:spPr>
          <a:xfrm>
            <a:off x="533400" y="685800"/>
            <a:ext cx="8305800" cy="685800"/>
          </a:xfrm>
          <a:ln>
            <a:miter lim="800000"/>
            <a:headEnd/>
            <a:tailEnd/>
          </a:ln>
        </p:spPr>
        <p:txBody>
          <a:bodyPr>
            <a:normAutofit fontScale="90000"/>
          </a:bodyPr>
          <a:lstStyle/>
          <a:p>
            <a:pPr eaLnBrk="1" fontAlgn="auto" hangingPunct="1">
              <a:spcAft>
                <a:spcPts val="0"/>
              </a:spcAft>
              <a:defRPr/>
            </a:pPr>
            <a:r>
              <a:rPr lang="en-US" dirty="0"/>
              <a:t>Have You Applied Before?</a:t>
            </a:r>
          </a:p>
        </p:txBody>
      </p:sp>
      <p:sp>
        <p:nvSpPr>
          <p:cNvPr id="7" name="TextBox 6">
            <a:extLst>
              <a:ext uri="{FF2B5EF4-FFF2-40B4-BE49-F238E27FC236}">
                <a16:creationId xmlns:a16="http://schemas.microsoft.com/office/drawing/2014/main" id="{A1E7CC43-632C-3061-AB68-3D2B79A95770}"/>
              </a:ext>
            </a:extLst>
          </p:cNvPr>
          <p:cNvSpPr txBox="1">
            <a:spLocks noChangeArrowheads="1"/>
          </p:cNvSpPr>
          <p:nvPr/>
        </p:nvSpPr>
        <p:spPr bwMode="auto">
          <a:xfrm>
            <a:off x="419100" y="1364179"/>
            <a:ext cx="8305800" cy="4031873"/>
          </a:xfrm>
          <a:prstGeom prst="rect">
            <a:avLst/>
          </a:prstGeom>
          <a:noFill/>
          <a:ln>
            <a:noFill/>
          </a:ln>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dirty="0">
                <a:solidFill>
                  <a:srgbClr val="373831"/>
                </a:solidFill>
                <a:latin typeface="+mj-lt"/>
              </a:rPr>
              <a:t>How will the proposed project grow and deepen the impact? What is new?</a:t>
            </a:r>
            <a:br>
              <a:rPr lang="en-US" sz="2000" dirty="0">
                <a:solidFill>
                  <a:srgbClr val="373831"/>
                </a:solidFill>
                <a:latin typeface="+mj-lt"/>
              </a:rPr>
            </a:br>
            <a:r>
              <a:rPr lang="en-US" altLang="en-US" sz="1600" dirty="0">
                <a:ea typeface="ＭＳ Ｐゴシック" panose="020B0600070205080204" pitchFamily="34" charset="-128"/>
              </a:rPr>
              <a:t>Figure out ahead of time what you want to accomplish and how you will know if you have accomplished this.  This will make tracking your results much easier and make your proposal stronger.  </a:t>
            </a:r>
          </a:p>
          <a:p>
            <a:pPr eaLnBrk="1" hangingPunct="1">
              <a:defRPr/>
            </a:pPr>
            <a:br>
              <a:rPr lang="en-US" sz="4000" dirty="0">
                <a:solidFill>
                  <a:srgbClr val="373831"/>
                </a:solidFill>
                <a:latin typeface="+mj-lt"/>
              </a:rPr>
            </a:br>
            <a:br>
              <a:rPr lang="en-US" sz="4000" dirty="0">
                <a:solidFill>
                  <a:srgbClr val="373831"/>
                </a:solidFill>
                <a:latin typeface="+mj-lt"/>
              </a:rPr>
            </a:br>
            <a:br>
              <a:rPr lang="en-US" sz="4000" dirty="0">
                <a:solidFill>
                  <a:srgbClr val="373831"/>
                </a:solidFill>
                <a:latin typeface="+mj-lt"/>
              </a:rPr>
            </a:br>
            <a:endParaRPr lang="en-US" sz="4000" dirty="0">
              <a:solidFill>
                <a:srgbClr val="373831"/>
              </a:solidFill>
              <a:latin typeface="+mj-lt"/>
            </a:endParaRPr>
          </a:p>
        </p:txBody>
      </p:sp>
      <p:sp>
        <p:nvSpPr>
          <p:cNvPr id="31748" name="TextBox 11">
            <a:extLst>
              <a:ext uri="{FF2B5EF4-FFF2-40B4-BE49-F238E27FC236}">
                <a16:creationId xmlns:a16="http://schemas.microsoft.com/office/drawing/2014/main" id="{3D5021C3-D56F-11A7-E8C7-B2AE7DE47A6E}"/>
              </a:ext>
            </a:extLst>
          </p:cNvPr>
          <p:cNvSpPr txBox="1">
            <a:spLocks noChangeArrowheads="1"/>
          </p:cNvSpPr>
          <p:nvPr/>
        </p:nvSpPr>
        <p:spPr bwMode="auto">
          <a:xfrm>
            <a:off x="7086600" y="6316663"/>
            <a:ext cx="1981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en-US" dirty="0">
                <a:solidFill>
                  <a:schemeClr val="bg1"/>
                </a:solidFill>
              </a:rPr>
              <a:t>21</a:t>
            </a:r>
          </a:p>
        </p:txBody>
      </p:sp>
      <p:sp>
        <p:nvSpPr>
          <p:cNvPr id="5" name="TextBox 4">
            <a:extLst>
              <a:ext uri="{FF2B5EF4-FFF2-40B4-BE49-F238E27FC236}">
                <a16:creationId xmlns:a16="http://schemas.microsoft.com/office/drawing/2014/main" id="{C68E605D-D46C-C5D1-9E00-13269A6795D1}"/>
              </a:ext>
            </a:extLst>
          </p:cNvPr>
          <p:cNvSpPr txBox="1"/>
          <p:nvPr/>
        </p:nvSpPr>
        <p:spPr>
          <a:xfrm>
            <a:off x="419100" y="3124200"/>
            <a:ext cx="8001000" cy="2031325"/>
          </a:xfrm>
          <a:prstGeom prst="rect">
            <a:avLst/>
          </a:prstGeom>
          <a:noFill/>
        </p:spPr>
        <p:txBody>
          <a:bodyPr wrap="square">
            <a:spAutoFit/>
          </a:bodyPr>
          <a:lstStyle/>
          <a:p>
            <a:r>
              <a:rPr lang="en-US" altLang="en-US" sz="1800" dirty="0">
                <a:latin typeface="+mj-lt"/>
                <a:ea typeface="ＭＳ Ｐゴシック" panose="020B0600070205080204" pitchFamily="34" charset="-128"/>
              </a:rPr>
              <a:t>Most funders do not fund recurring or multi-year grants (or rarely).  </a:t>
            </a:r>
          </a:p>
          <a:p>
            <a:r>
              <a:rPr lang="en-US" altLang="en-US" sz="1800" dirty="0">
                <a:latin typeface="+mj-lt"/>
                <a:ea typeface="ＭＳ Ｐゴシック" panose="020B0600070205080204" pitchFamily="34" charset="-128"/>
              </a:rPr>
              <a:t>Is this a short-term project with an end date?  If so, how will this short-term project have an impact? </a:t>
            </a:r>
          </a:p>
          <a:p>
            <a:r>
              <a:rPr lang="en-US" altLang="en-US" sz="1800" dirty="0">
                <a:latin typeface="+mj-lt"/>
                <a:ea typeface="ＭＳ Ｐゴシック" panose="020B0600070205080204" pitchFamily="34" charset="-128"/>
              </a:rPr>
              <a:t>How you will continue this project after funding is done:</a:t>
            </a:r>
          </a:p>
          <a:p>
            <a:pPr>
              <a:buFontTx/>
              <a:buChar char="•"/>
            </a:pPr>
            <a:r>
              <a:rPr lang="en-US" altLang="en-US" sz="1800" dirty="0">
                <a:latin typeface="+mj-lt"/>
                <a:ea typeface="ＭＳ Ｐゴシック" panose="020B0600070205080204" pitchFamily="34" charset="-128"/>
              </a:rPr>
              <a:t>New/additional funding-Plan ahead</a:t>
            </a:r>
          </a:p>
          <a:p>
            <a:pPr>
              <a:buFontTx/>
              <a:buChar char="•"/>
            </a:pPr>
            <a:r>
              <a:rPr lang="en-US" altLang="en-US" sz="1800" dirty="0">
                <a:latin typeface="+mj-lt"/>
                <a:ea typeface="ＭＳ Ｐゴシック" panose="020B0600070205080204" pitchFamily="34" charset="-128"/>
              </a:rPr>
              <a:t>Reduction of program </a:t>
            </a:r>
          </a:p>
          <a:p>
            <a:pPr>
              <a:buFontTx/>
              <a:buChar char="•"/>
            </a:pPr>
            <a:r>
              <a:rPr lang="en-US" altLang="en-US" sz="1800" dirty="0">
                <a:latin typeface="+mj-lt"/>
                <a:ea typeface="ＭＳ Ｐゴシック" panose="020B0600070205080204" pitchFamily="34" charset="-128"/>
              </a:rPr>
              <a:t>What funding will you secure to sustain program?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Bottom)">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46A31-11D9-4206-8EE2-3B6A3C29B3EC}"/>
              </a:ext>
            </a:extLst>
          </p:cNvPr>
          <p:cNvSpPr>
            <a:spLocks noGrp="1"/>
          </p:cNvSpPr>
          <p:nvPr>
            <p:ph type="title"/>
          </p:nvPr>
        </p:nvSpPr>
        <p:spPr>
          <a:xfrm>
            <a:off x="457200" y="381000"/>
            <a:ext cx="8305800" cy="1143000"/>
          </a:xfrm>
          <a:ln>
            <a:miter lim="800000"/>
            <a:headEnd/>
            <a:tailEnd/>
          </a:ln>
        </p:spPr>
        <p:txBody>
          <a:bodyPr/>
          <a:lstStyle/>
          <a:p>
            <a:pPr eaLnBrk="1" fontAlgn="auto" hangingPunct="1">
              <a:spcAft>
                <a:spcPts val="0"/>
              </a:spcAft>
              <a:defRPr/>
            </a:pPr>
            <a:r>
              <a:rPr lang="en-US" dirty="0"/>
              <a:t>Budget and Budget Description</a:t>
            </a:r>
          </a:p>
        </p:txBody>
      </p:sp>
      <p:sp>
        <p:nvSpPr>
          <p:cNvPr id="3" name="TextBox 2">
            <a:extLst>
              <a:ext uri="{FF2B5EF4-FFF2-40B4-BE49-F238E27FC236}">
                <a16:creationId xmlns:a16="http://schemas.microsoft.com/office/drawing/2014/main" id="{664DE8CE-2671-A4DD-0E95-D74E75BF4DE4}"/>
              </a:ext>
            </a:extLst>
          </p:cNvPr>
          <p:cNvSpPr txBox="1">
            <a:spLocks noChangeArrowheads="1"/>
          </p:cNvSpPr>
          <p:nvPr/>
        </p:nvSpPr>
        <p:spPr bwMode="auto">
          <a:xfrm>
            <a:off x="304800" y="3236912"/>
            <a:ext cx="8534400"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dirty="0">
                <a:solidFill>
                  <a:srgbClr val="373831"/>
                </a:solidFill>
                <a:latin typeface="Calibri" panose="020F0502020204030204" pitchFamily="34" charset="0"/>
                <a:cs typeface="Times New Roman" panose="02020603050405020304" pitchFamily="18" charset="0"/>
              </a:rPr>
              <a:t>►For ArtSeed: </a:t>
            </a:r>
            <a:r>
              <a:rPr lang="en-US" altLang="en-US" dirty="0">
                <a:solidFill>
                  <a:srgbClr val="373831"/>
                </a:solidFill>
                <a:latin typeface="Calibri" panose="020F0502020204030204" pitchFamily="34" charset="0"/>
              </a:rPr>
              <a:t>Be sure requested budget amount is within</a:t>
            </a:r>
          </a:p>
          <a:p>
            <a:pPr eaLnBrk="1" hangingPunct="1"/>
            <a:r>
              <a:rPr lang="en-US" altLang="en-US" dirty="0">
                <a:solidFill>
                  <a:srgbClr val="373831"/>
                </a:solidFill>
                <a:latin typeface="Calibri" panose="020F0502020204030204" pitchFamily="34" charset="0"/>
              </a:rPr>
              <a:t>$500-$1,500 range</a:t>
            </a:r>
          </a:p>
          <a:p>
            <a:pPr eaLnBrk="1" hangingPunct="1"/>
            <a:endParaRPr lang="en-US" altLang="en-US" b="1" dirty="0">
              <a:solidFill>
                <a:srgbClr val="373831"/>
              </a:solidFill>
              <a:latin typeface="Calibri" panose="020F0502020204030204" pitchFamily="34" charset="0"/>
            </a:endParaRPr>
          </a:p>
          <a:p>
            <a:pPr eaLnBrk="1" hangingPunct="1"/>
            <a:r>
              <a:rPr lang="en-US" altLang="en-US" b="1" dirty="0">
                <a:solidFill>
                  <a:srgbClr val="373831"/>
                </a:solidFill>
                <a:latin typeface="Calibri" panose="020F0502020204030204" pitchFamily="34" charset="0"/>
                <a:cs typeface="Times New Roman" panose="02020603050405020304" pitchFamily="18" charset="0"/>
              </a:rPr>
              <a:t>►</a:t>
            </a:r>
            <a:r>
              <a:rPr lang="en-US" altLang="en-US" dirty="0">
                <a:solidFill>
                  <a:srgbClr val="373831"/>
                </a:solidFill>
                <a:latin typeface="Calibri" panose="020F0502020204030204" pitchFamily="34" charset="0"/>
                <a:cs typeface="Times New Roman" panose="02020603050405020304" pitchFamily="18" charset="0"/>
              </a:rPr>
              <a:t>Understand and show how you will meet the </a:t>
            </a:r>
          </a:p>
          <a:p>
            <a:pPr eaLnBrk="1" hangingPunct="1"/>
            <a:r>
              <a:rPr lang="en-US" altLang="en-US" dirty="0">
                <a:solidFill>
                  <a:srgbClr val="373831"/>
                </a:solidFill>
                <a:latin typeface="Calibri" panose="020F0502020204030204" pitchFamily="34" charset="0"/>
                <a:cs typeface="Times New Roman" panose="02020603050405020304" pitchFamily="18" charset="0"/>
              </a:rPr>
              <a:t>match requirements—in-kind or cash</a:t>
            </a:r>
            <a:endParaRPr lang="en-US" altLang="en-US" b="1" dirty="0">
              <a:solidFill>
                <a:srgbClr val="373831"/>
              </a:solidFill>
              <a:latin typeface="Calibri" panose="020F0502020204030204" pitchFamily="34" charset="0"/>
            </a:endParaRPr>
          </a:p>
          <a:p>
            <a:pPr eaLnBrk="1" hangingPunct="1"/>
            <a:endParaRPr lang="en-US" altLang="en-US" b="1" dirty="0">
              <a:solidFill>
                <a:srgbClr val="373831"/>
              </a:solidFill>
              <a:latin typeface="Calibri" panose="020F0502020204030204" pitchFamily="34" charset="0"/>
            </a:endParaRPr>
          </a:p>
        </p:txBody>
      </p:sp>
      <p:sp>
        <p:nvSpPr>
          <p:cNvPr id="15" name="TextBox 14">
            <a:extLst>
              <a:ext uri="{FF2B5EF4-FFF2-40B4-BE49-F238E27FC236}">
                <a16:creationId xmlns:a16="http://schemas.microsoft.com/office/drawing/2014/main" id="{778D384A-50B5-A2BF-8E37-61C36ED32800}"/>
              </a:ext>
            </a:extLst>
          </p:cNvPr>
          <p:cNvSpPr txBox="1">
            <a:spLocks noChangeArrowheads="1"/>
          </p:cNvSpPr>
          <p:nvPr/>
        </p:nvSpPr>
        <p:spPr bwMode="auto">
          <a:xfrm>
            <a:off x="493713" y="2057400"/>
            <a:ext cx="7772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dirty="0">
                <a:solidFill>
                  <a:srgbClr val="373831"/>
                </a:solidFill>
                <a:latin typeface="Calibri" panose="020F0502020204030204" pitchFamily="34" charset="0"/>
                <a:cs typeface="Times New Roman" panose="02020603050405020304" pitchFamily="18" charset="0"/>
              </a:rPr>
              <a:t>►</a:t>
            </a:r>
            <a:r>
              <a:rPr lang="en-US" altLang="en-US" dirty="0">
                <a:solidFill>
                  <a:srgbClr val="373831"/>
                </a:solidFill>
                <a:latin typeface="Calibri" panose="020F0502020204030204" pitchFamily="34" charset="0"/>
              </a:rPr>
              <a:t>RFP will describe allowable costs</a:t>
            </a:r>
          </a:p>
        </p:txBody>
      </p:sp>
      <p:pic>
        <p:nvPicPr>
          <p:cNvPr id="33797" name="Picture 11" descr="C:\Documents and Settings\huntn\Local Settings\Temporary Internet Files\Content.IE5\9KB6BCKO\MC900195310[1].wmf">
            <a:hlinkClick r:id="rId3" action="ppaction://hlinkfile"/>
            <a:extLst>
              <a:ext uri="{FF2B5EF4-FFF2-40B4-BE49-F238E27FC236}">
                <a16:creationId xmlns:a16="http://schemas.microsoft.com/office/drawing/2014/main" id="{3BB7F35A-B632-A104-F3FB-36C4667DA2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540734"/>
            <a:ext cx="2386012" cy="1585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8" name="TextBox 10">
            <a:extLst>
              <a:ext uri="{FF2B5EF4-FFF2-40B4-BE49-F238E27FC236}">
                <a16:creationId xmlns:a16="http://schemas.microsoft.com/office/drawing/2014/main" id="{2FCF5A1A-5F09-48CC-4CD7-122E4C330227}"/>
              </a:ext>
            </a:extLst>
          </p:cNvPr>
          <p:cNvSpPr txBox="1">
            <a:spLocks noChangeArrowheads="1"/>
          </p:cNvSpPr>
          <p:nvPr/>
        </p:nvSpPr>
        <p:spPr bwMode="auto">
          <a:xfrm>
            <a:off x="7086600" y="6316663"/>
            <a:ext cx="1981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en-US" dirty="0">
                <a:solidFill>
                  <a:schemeClr val="bg1"/>
                </a:solidFill>
              </a:rPr>
              <a:t>23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59DA70-8980-D08D-FFD8-EF8510D25198}"/>
              </a:ext>
            </a:extLst>
          </p:cNvPr>
          <p:cNvSpPr/>
          <p:nvPr/>
        </p:nvSpPr>
        <p:spPr>
          <a:xfrm>
            <a:off x="457200" y="762000"/>
            <a:ext cx="4846638" cy="862013"/>
          </a:xfrm>
          <a:prstGeom prst="rect">
            <a:avLst/>
          </a:prstGeom>
        </p:spPr>
        <p:txBody>
          <a:bodyPr wrap="none">
            <a:spAutoFit/>
          </a:bodyPr>
          <a:lstStyle/>
          <a:p>
            <a:pPr eaLnBrk="1" hangingPunct="1">
              <a:defRPr/>
            </a:pPr>
            <a:r>
              <a:rPr lang="en-US" sz="5000" dirty="0">
                <a:solidFill>
                  <a:srgbClr val="12592A"/>
                </a:solidFill>
                <a:latin typeface="Calibri"/>
                <a:ea typeface="+mj-ea"/>
                <a:cs typeface="+mj-cs"/>
              </a:rPr>
              <a:t>Budget Line Items</a:t>
            </a:r>
            <a:endParaRPr lang="en-US" dirty="0">
              <a:solidFill>
                <a:srgbClr val="12592A"/>
              </a:solidFill>
              <a:latin typeface="Arial" charset="0"/>
              <a:ea typeface="+mn-ea"/>
            </a:endParaRPr>
          </a:p>
        </p:txBody>
      </p:sp>
      <p:sp>
        <p:nvSpPr>
          <p:cNvPr id="4" name="Title 3">
            <a:extLst>
              <a:ext uri="{FF2B5EF4-FFF2-40B4-BE49-F238E27FC236}">
                <a16:creationId xmlns:a16="http://schemas.microsoft.com/office/drawing/2014/main" id="{05258AA2-3550-84BF-F72B-581B2094A1E6}"/>
              </a:ext>
            </a:extLst>
          </p:cNvPr>
          <p:cNvSpPr>
            <a:spLocks noGrp="1"/>
          </p:cNvSpPr>
          <p:nvPr>
            <p:ph type="title"/>
          </p:nvPr>
        </p:nvSpPr>
        <p:spPr>
          <a:xfrm>
            <a:off x="541020" y="2016444"/>
            <a:ext cx="8305800" cy="2690813"/>
          </a:xfrm>
        </p:spPr>
        <p:txBody>
          <a:bodyPr>
            <a:normAutofit fontScale="90000"/>
          </a:bodyPr>
          <a:lstStyle/>
          <a:p>
            <a:pPr>
              <a:defRPr/>
            </a:pPr>
            <a:r>
              <a:rPr lang="en-US" sz="2400" dirty="0">
                <a:latin typeface="+mn-lt"/>
                <a:sym typeface="Wingdings 2"/>
              </a:rPr>
              <a:t>	  </a:t>
            </a:r>
            <a:r>
              <a:rPr lang="en-US" sz="2400" dirty="0">
                <a:solidFill>
                  <a:srgbClr val="373831"/>
                </a:solidFill>
              </a:rPr>
              <a:t>Personnel</a:t>
            </a:r>
            <a:br>
              <a:rPr lang="en-US" sz="2400" dirty="0">
                <a:solidFill>
                  <a:srgbClr val="373831"/>
                </a:solidFill>
              </a:rPr>
            </a:br>
            <a:r>
              <a:rPr lang="en-US" sz="2400" dirty="0">
                <a:solidFill>
                  <a:srgbClr val="373831"/>
                </a:solidFill>
              </a:rPr>
              <a:t>	</a:t>
            </a:r>
            <a:r>
              <a:rPr lang="en-US" sz="2400" dirty="0">
                <a:solidFill>
                  <a:srgbClr val="373831"/>
                </a:solidFill>
                <a:sym typeface="Wingdings 2"/>
              </a:rPr>
              <a:t></a:t>
            </a:r>
            <a:r>
              <a:rPr lang="en-US" sz="2800" dirty="0">
                <a:solidFill>
                  <a:srgbClr val="373831"/>
                </a:solidFill>
                <a:sym typeface="Wingdings 2"/>
              </a:rPr>
              <a:t>  </a:t>
            </a:r>
            <a:r>
              <a:rPr lang="en-US" sz="2400" dirty="0">
                <a:solidFill>
                  <a:srgbClr val="373831"/>
                </a:solidFill>
              </a:rPr>
              <a:t>Consultants and contracts (Outside Fees and Services)</a:t>
            </a:r>
            <a:br>
              <a:rPr lang="en-US" sz="2400" dirty="0">
                <a:solidFill>
                  <a:srgbClr val="373831"/>
                </a:solidFill>
              </a:rPr>
            </a:br>
            <a:r>
              <a:rPr lang="en-US" sz="2400" dirty="0">
                <a:solidFill>
                  <a:srgbClr val="373831"/>
                </a:solidFill>
                <a:sym typeface="Wingdings 2"/>
              </a:rPr>
              <a:t>	  </a:t>
            </a:r>
            <a:r>
              <a:rPr lang="en-US" sz="2400" dirty="0">
                <a:solidFill>
                  <a:srgbClr val="373831"/>
                </a:solidFill>
              </a:rPr>
              <a:t>Travel</a:t>
            </a:r>
            <a:br>
              <a:rPr lang="en-US" sz="3200" dirty="0">
                <a:solidFill>
                  <a:srgbClr val="373831"/>
                </a:solidFill>
              </a:rPr>
            </a:br>
            <a:r>
              <a:rPr lang="en-US" sz="3200" dirty="0">
                <a:solidFill>
                  <a:srgbClr val="373831"/>
                </a:solidFill>
              </a:rPr>
              <a:t>	</a:t>
            </a:r>
            <a:r>
              <a:rPr lang="en-US" sz="2400" dirty="0">
                <a:solidFill>
                  <a:srgbClr val="373831"/>
                </a:solidFill>
                <a:sym typeface="Wingdings 2"/>
              </a:rPr>
              <a:t>  Space Rental</a:t>
            </a:r>
            <a:br>
              <a:rPr lang="en-US" sz="3200" dirty="0">
                <a:solidFill>
                  <a:srgbClr val="373831"/>
                </a:solidFill>
              </a:rPr>
            </a:br>
            <a:r>
              <a:rPr lang="en-US" sz="3200" dirty="0">
                <a:solidFill>
                  <a:srgbClr val="373831"/>
                </a:solidFill>
              </a:rPr>
              <a:t>	</a:t>
            </a:r>
            <a:r>
              <a:rPr lang="en-US" sz="2400" dirty="0">
                <a:solidFill>
                  <a:srgbClr val="373831"/>
                </a:solidFill>
                <a:sym typeface="Wingdings 2"/>
              </a:rPr>
              <a:t>  </a:t>
            </a:r>
            <a:r>
              <a:rPr lang="en-US" sz="2400" dirty="0">
                <a:solidFill>
                  <a:srgbClr val="373831"/>
                </a:solidFill>
              </a:rPr>
              <a:t>Materials and Supplies</a:t>
            </a:r>
            <a:br>
              <a:rPr lang="en-US" sz="3200" dirty="0">
                <a:solidFill>
                  <a:srgbClr val="373831"/>
                </a:solidFill>
              </a:rPr>
            </a:br>
            <a:r>
              <a:rPr lang="en-US" sz="3200" dirty="0">
                <a:solidFill>
                  <a:srgbClr val="373831"/>
                </a:solidFill>
              </a:rPr>
              <a:t>	</a:t>
            </a:r>
            <a:r>
              <a:rPr lang="en-US" sz="2700" dirty="0">
                <a:solidFill>
                  <a:srgbClr val="373831"/>
                </a:solidFill>
                <a:sym typeface="Wingdings 2"/>
              </a:rPr>
              <a:t></a:t>
            </a:r>
            <a:r>
              <a:rPr lang="en-US" sz="3200" dirty="0">
                <a:solidFill>
                  <a:srgbClr val="373831"/>
                </a:solidFill>
                <a:sym typeface="Wingdings 2"/>
              </a:rPr>
              <a:t> </a:t>
            </a:r>
            <a:r>
              <a:rPr lang="en-US" sz="2400" dirty="0">
                <a:solidFill>
                  <a:srgbClr val="373831"/>
                </a:solidFill>
              </a:rPr>
              <a:t>Match: cash, in-kind</a:t>
            </a:r>
            <a:br>
              <a:rPr lang="en-US" sz="2400" dirty="0">
                <a:solidFill>
                  <a:srgbClr val="373831"/>
                </a:solidFill>
              </a:rPr>
            </a:br>
            <a:endParaRPr lang="en-US" sz="2400" dirty="0">
              <a:solidFill>
                <a:srgbClr val="37383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0F0A8-D5B7-6476-3609-C099051219C1}"/>
              </a:ext>
            </a:extLst>
          </p:cNvPr>
          <p:cNvSpPr>
            <a:spLocks noGrp="1"/>
          </p:cNvSpPr>
          <p:nvPr>
            <p:ph type="title"/>
          </p:nvPr>
        </p:nvSpPr>
        <p:spPr>
          <a:xfrm>
            <a:off x="304800" y="838200"/>
            <a:ext cx="8229600" cy="1143000"/>
          </a:xfrm>
        </p:spPr>
        <p:txBody>
          <a:bodyPr>
            <a:normAutofit/>
          </a:bodyPr>
          <a:lstStyle/>
          <a:p>
            <a:pPr eaLnBrk="1" fontAlgn="auto" hangingPunct="1">
              <a:spcAft>
                <a:spcPts val="0"/>
              </a:spcAft>
              <a:defRPr/>
            </a:pPr>
            <a:r>
              <a:rPr lang="en-US" dirty="0">
                <a:ea typeface="+mj-ea"/>
                <a:cs typeface="+mj-cs"/>
              </a:rPr>
              <a:t>Objective</a:t>
            </a:r>
          </a:p>
        </p:txBody>
      </p:sp>
      <p:sp>
        <p:nvSpPr>
          <p:cNvPr id="3" name="Content Placeholder 2">
            <a:extLst>
              <a:ext uri="{FF2B5EF4-FFF2-40B4-BE49-F238E27FC236}">
                <a16:creationId xmlns:a16="http://schemas.microsoft.com/office/drawing/2014/main" id="{5020303D-193F-A8AE-3A0B-59C8512447BC}"/>
              </a:ext>
            </a:extLst>
          </p:cNvPr>
          <p:cNvSpPr>
            <a:spLocks noGrp="1"/>
          </p:cNvSpPr>
          <p:nvPr>
            <p:ph idx="1"/>
          </p:nvPr>
        </p:nvSpPr>
        <p:spPr>
          <a:xfrm>
            <a:off x="381000" y="2590800"/>
            <a:ext cx="8229600" cy="1798638"/>
          </a:xfrm>
        </p:spPr>
        <p:txBody>
          <a:bodyPr/>
          <a:lstStyle/>
          <a:p>
            <a:pPr eaLnBrk="1" hangingPunct="1">
              <a:buFont typeface="Wingdings 2" panose="05020102010507070707" pitchFamily="18" charset="2"/>
              <a:buNone/>
            </a:pPr>
            <a:r>
              <a:rPr lang="en-US" altLang="en-US" dirty="0">
                <a:solidFill>
                  <a:srgbClr val="115964"/>
                </a:solidFill>
                <a:latin typeface="Times New Roman" panose="02020603050405020304" pitchFamily="18" charset="0"/>
                <a:ea typeface="ＭＳ Ｐゴシック" panose="020B0600070205080204" pitchFamily="34" charset="-128"/>
                <a:cs typeface="Times New Roman" panose="02020603050405020304" pitchFamily="18" charset="0"/>
              </a:rPr>
              <a:t>● </a:t>
            </a:r>
            <a:r>
              <a:rPr lang="en-US" altLang="en-US" dirty="0">
                <a:latin typeface="Constantia" panose="02030602050306030303" pitchFamily="18" charset="0"/>
                <a:ea typeface="ＭＳ Ｐゴシック" panose="020B0600070205080204" pitchFamily="34" charset="-128"/>
              </a:rPr>
              <a:t>Participants will understand good practices in proposal preparation and leave with tips that will help them become more successful in securing ArtSeed grant funding.</a:t>
            </a:r>
          </a:p>
        </p:txBody>
      </p:sp>
      <p:sp>
        <p:nvSpPr>
          <p:cNvPr id="8196" name="TextBox 3">
            <a:extLst>
              <a:ext uri="{FF2B5EF4-FFF2-40B4-BE49-F238E27FC236}">
                <a16:creationId xmlns:a16="http://schemas.microsoft.com/office/drawing/2014/main" id="{E95D69FD-676D-A358-3FF7-F9598F0E6CFE}"/>
              </a:ext>
            </a:extLst>
          </p:cNvPr>
          <p:cNvSpPr txBox="1">
            <a:spLocks noChangeArrowheads="1"/>
          </p:cNvSpPr>
          <p:nvPr/>
        </p:nvSpPr>
        <p:spPr bwMode="auto">
          <a:xfrm>
            <a:off x="7086600" y="6316663"/>
            <a:ext cx="1981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en-US" dirty="0">
                <a:solidFill>
                  <a:schemeClr val="bg1"/>
                </a:solidFill>
              </a:rPr>
              <a:t>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5BDD7-1118-5D0B-A3E4-432AFCDB6460}"/>
              </a:ext>
            </a:extLst>
          </p:cNvPr>
          <p:cNvSpPr>
            <a:spLocks noGrp="1"/>
          </p:cNvSpPr>
          <p:nvPr>
            <p:ph type="title"/>
          </p:nvPr>
        </p:nvSpPr>
        <p:spPr>
          <a:xfrm>
            <a:off x="410936" y="762000"/>
            <a:ext cx="8305800" cy="609600"/>
          </a:xfrm>
          <a:ln>
            <a:miter lim="800000"/>
            <a:headEnd/>
            <a:tailEnd/>
          </a:ln>
        </p:spPr>
        <p:txBody>
          <a:bodyPr anchor="ctr">
            <a:normAutofit fontScale="90000"/>
          </a:bodyPr>
          <a:lstStyle/>
          <a:p>
            <a:pPr eaLnBrk="1" fontAlgn="auto" hangingPunct="1">
              <a:spcAft>
                <a:spcPts val="0"/>
              </a:spcAft>
              <a:defRPr/>
            </a:pPr>
            <a:r>
              <a:rPr lang="en-US" dirty="0"/>
              <a:t>Submission </a:t>
            </a:r>
          </a:p>
        </p:txBody>
      </p:sp>
      <p:sp>
        <p:nvSpPr>
          <p:cNvPr id="60419" name="TextBox 3">
            <a:extLst>
              <a:ext uri="{FF2B5EF4-FFF2-40B4-BE49-F238E27FC236}">
                <a16:creationId xmlns:a16="http://schemas.microsoft.com/office/drawing/2014/main" id="{1893FD94-39EE-DF06-9576-1FC07FF58DFA}"/>
              </a:ext>
            </a:extLst>
          </p:cNvPr>
          <p:cNvSpPr txBox="1">
            <a:spLocks noChangeArrowheads="1"/>
          </p:cNvSpPr>
          <p:nvPr/>
        </p:nvSpPr>
        <p:spPr bwMode="auto">
          <a:xfrm>
            <a:off x="369149" y="1456735"/>
            <a:ext cx="8382000" cy="461963"/>
          </a:xfrm>
          <a:prstGeom prst="rect">
            <a:avLst/>
          </a:prstGeom>
          <a:noFill/>
          <a:ln>
            <a:noFill/>
          </a:ln>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b="1" dirty="0">
                <a:solidFill>
                  <a:srgbClr val="B2451E"/>
                </a:solidFill>
                <a:latin typeface="+mj-lt"/>
              </a:rPr>
              <a:t>Review, Package, and Send</a:t>
            </a:r>
          </a:p>
        </p:txBody>
      </p:sp>
      <p:sp>
        <p:nvSpPr>
          <p:cNvPr id="5" name="TextBox 4">
            <a:extLst>
              <a:ext uri="{FF2B5EF4-FFF2-40B4-BE49-F238E27FC236}">
                <a16:creationId xmlns:a16="http://schemas.microsoft.com/office/drawing/2014/main" id="{C06667B1-6F4C-580D-876D-66182921BD49}"/>
              </a:ext>
            </a:extLst>
          </p:cNvPr>
          <p:cNvSpPr txBox="1">
            <a:spLocks noChangeArrowheads="1"/>
          </p:cNvSpPr>
          <p:nvPr/>
        </p:nvSpPr>
        <p:spPr bwMode="auto">
          <a:xfrm>
            <a:off x="1740749" y="2439486"/>
            <a:ext cx="6728161" cy="492125"/>
          </a:xfrm>
          <a:prstGeom prst="rect">
            <a:avLst/>
          </a:prstGeom>
          <a:noFill/>
          <a:ln>
            <a:noFill/>
          </a:ln>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600" b="1" dirty="0">
                <a:latin typeface="+mj-lt"/>
                <a:cs typeface="Times New Roman" charset="0"/>
              </a:rPr>
              <a:t>►</a:t>
            </a:r>
            <a:r>
              <a:rPr lang="en-US" sz="2200" dirty="0">
                <a:latin typeface="+mj-lt"/>
              </a:rPr>
              <a:t>Review outline to be sure nothing is missing</a:t>
            </a:r>
          </a:p>
        </p:txBody>
      </p:sp>
      <p:sp>
        <p:nvSpPr>
          <p:cNvPr id="8" name="TextBox 7">
            <a:extLst>
              <a:ext uri="{FF2B5EF4-FFF2-40B4-BE49-F238E27FC236}">
                <a16:creationId xmlns:a16="http://schemas.microsoft.com/office/drawing/2014/main" id="{CF2B1835-5F2F-BAD5-D233-E184F274727F}"/>
              </a:ext>
            </a:extLst>
          </p:cNvPr>
          <p:cNvSpPr txBox="1">
            <a:spLocks noChangeArrowheads="1"/>
          </p:cNvSpPr>
          <p:nvPr/>
        </p:nvSpPr>
        <p:spPr bwMode="auto">
          <a:xfrm>
            <a:off x="1740749" y="1967078"/>
            <a:ext cx="70104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600" b="1" dirty="0">
                <a:latin typeface="Calibri" panose="020F0502020204030204" pitchFamily="34" charset="0"/>
                <a:cs typeface="Times New Roman" panose="02020603050405020304" pitchFamily="18" charset="0"/>
              </a:rPr>
              <a:t>►</a:t>
            </a:r>
            <a:r>
              <a:rPr lang="en-US" altLang="en-US" sz="2200" dirty="0">
                <a:latin typeface="Calibri" panose="020F0502020204030204" pitchFamily="34" charset="0"/>
              </a:rPr>
              <a:t>Deadlines are not negotiable—plan accordingly</a:t>
            </a:r>
          </a:p>
        </p:txBody>
      </p:sp>
      <p:pic>
        <p:nvPicPr>
          <p:cNvPr id="36870" name="Picture 2" descr="C:\Documents and Settings\bach\Local Settings\Temporary Internet Files\Content.IE5\GL0Z8Z0B\MCj04315850000[1].png">
            <a:extLst>
              <a:ext uri="{FF2B5EF4-FFF2-40B4-BE49-F238E27FC236}">
                <a16:creationId xmlns:a16="http://schemas.microsoft.com/office/drawing/2014/main" id="{8775F6DF-FF4E-8C0E-AE80-A864F1E567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8194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1" name="TextBox 8">
            <a:extLst>
              <a:ext uri="{FF2B5EF4-FFF2-40B4-BE49-F238E27FC236}">
                <a16:creationId xmlns:a16="http://schemas.microsoft.com/office/drawing/2014/main" id="{343B2B23-AEC4-C4EA-F298-01EADBD8F0E5}"/>
              </a:ext>
            </a:extLst>
          </p:cNvPr>
          <p:cNvSpPr txBox="1">
            <a:spLocks noChangeArrowheads="1"/>
          </p:cNvSpPr>
          <p:nvPr/>
        </p:nvSpPr>
        <p:spPr bwMode="auto">
          <a:xfrm>
            <a:off x="7086600" y="6316663"/>
            <a:ext cx="1981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en-US" dirty="0">
                <a:solidFill>
                  <a:schemeClr val="bg1"/>
                </a:solidFill>
              </a:rPr>
              <a:t>30</a:t>
            </a:r>
          </a:p>
        </p:txBody>
      </p:sp>
      <p:sp>
        <p:nvSpPr>
          <p:cNvPr id="4" name="TextBox 3">
            <a:extLst>
              <a:ext uri="{FF2B5EF4-FFF2-40B4-BE49-F238E27FC236}">
                <a16:creationId xmlns:a16="http://schemas.microsoft.com/office/drawing/2014/main" id="{9EA0A70A-086D-35CC-3728-FBD214D2735F}"/>
              </a:ext>
            </a:extLst>
          </p:cNvPr>
          <p:cNvSpPr txBox="1"/>
          <p:nvPr/>
        </p:nvSpPr>
        <p:spPr>
          <a:xfrm>
            <a:off x="1757954" y="2931611"/>
            <a:ext cx="6852646" cy="2616101"/>
          </a:xfrm>
          <a:prstGeom prst="rect">
            <a:avLst/>
          </a:prstGeom>
          <a:noFill/>
        </p:spPr>
        <p:txBody>
          <a:bodyPr wrap="square" rtlCol="0">
            <a:spAutoFit/>
          </a:bodyPr>
          <a:lstStyle/>
          <a:p>
            <a:r>
              <a:rPr lang="en-US" altLang="en-US" b="1" dirty="0">
                <a:effectLst>
                  <a:outerShdw blurRad="38100" dist="38100" dir="2700000" algn="tl">
                    <a:srgbClr val="000000">
                      <a:alpha val="43137"/>
                    </a:srgbClr>
                  </a:outerShdw>
                </a:effectLst>
                <a:ea typeface="ＭＳ Ｐゴシック" panose="020B0600070205080204" pitchFamily="34" charset="-128"/>
              </a:rPr>
              <a:t>REVIEW:</a:t>
            </a:r>
          </a:p>
          <a:p>
            <a:endParaRPr lang="en-US" altLang="en-US" b="1" dirty="0">
              <a:effectLst>
                <a:outerShdw blurRad="38100" dist="38100" dir="2700000" algn="tl">
                  <a:srgbClr val="000000">
                    <a:alpha val="43137"/>
                  </a:srgbClr>
                </a:outerShdw>
              </a:effectLst>
              <a:ea typeface="ＭＳ Ｐゴシック" panose="020B0600070205080204" pitchFamily="34" charset="-128"/>
            </a:endParaRPr>
          </a:p>
          <a:p>
            <a:pPr marL="285750" indent="-285750">
              <a:buFont typeface="Arial" panose="020B0604020202020204" pitchFamily="34" charset="0"/>
              <a:buChar char="•"/>
            </a:pPr>
            <a:r>
              <a:rPr lang="en-US" altLang="en-US" sz="1600" dirty="0">
                <a:latin typeface="+mj-lt"/>
                <a:ea typeface="ＭＳ Ｐゴシック" panose="020B0600070205080204" pitchFamily="34" charset="-128"/>
              </a:rPr>
              <a:t>Proof read</a:t>
            </a:r>
          </a:p>
          <a:p>
            <a:pPr marL="285750" indent="-285750">
              <a:buFont typeface="Arial" panose="020B0604020202020204" pitchFamily="34" charset="0"/>
              <a:buChar char="•"/>
            </a:pPr>
            <a:r>
              <a:rPr lang="en-US" altLang="en-US" sz="1600" dirty="0">
                <a:latin typeface="+mj-lt"/>
                <a:ea typeface="ＭＳ Ｐゴシック" panose="020B0600070205080204" pitchFamily="34" charset="-128"/>
              </a:rPr>
              <a:t>Ask someone who is not working on project to review for errors or parts that are unclear.</a:t>
            </a:r>
          </a:p>
          <a:p>
            <a:pPr marL="285750" indent="-285750">
              <a:buFont typeface="Arial" panose="020B0604020202020204" pitchFamily="34" charset="0"/>
              <a:buChar char="•"/>
            </a:pPr>
            <a:r>
              <a:rPr lang="en-US" altLang="en-US" sz="1600" dirty="0">
                <a:latin typeface="+mj-lt"/>
                <a:ea typeface="ＭＳ Ｐゴシック" panose="020B0600070205080204" pitchFamily="34" charset="-128"/>
              </a:rPr>
              <a:t>If written by more then one person, review sections for consistency.  For example, if you spell out the full name of your organization, make sure that it is not referred to as an acronym elsewhere in the proposal.  </a:t>
            </a:r>
          </a:p>
          <a:p>
            <a:pPr marL="285750" indent="-285750">
              <a:buFont typeface="Arial" panose="020B0604020202020204" pitchFamily="34" charset="0"/>
              <a:buChar char="•"/>
            </a:pPr>
            <a:r>
              <a:rPr lang="en-US" altLang="en-US" sz="1600" dirty="0">
                <a:latin typeface="+mj-lt"/>
                <a:ea typeface="ＭＳ Ｐゴシック" panose="020B0600070205080204" pitchFamily="34" charset="-128"/>
              </a:rPr>
              <a:t>Try reading from end to front - easier to catch errors</a:t>
            </a:r>
          </a:p>
          <a:p>
            <a:pPr marL="285750" indent="-285750">
              <a:buFont typeface="Arial" panose="020B0604020202020204" pitchFamily="34" charset="0"/>
              <a:buChar char="•"/>
            </a:pPr>
            <a:r>
              <a:rPr lang="en-US" altLang="en-US" sz="1600" dirty="0">
                <a:latin typeface="+mj-lt"/>
                <a:ea typeface="ＭＳ Ｐゴシック" panose="020B0600070205080204" pitchFamily="34" charset="-128"/>
              </a:rPr>
              <a:t>Review RFP again to make sure you have included everything.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61D56-49D4-BF9D-76C4-F82F4BB127A6}"/>
              </a:ext>
            </a:extLst>
          </p:cNvPr>
          <p:cNvSpPr>
            <a:spLocks noGrp="1"/>
          </p:cNvSpPr>
          <p:nvPr>
            <p:ph type="title"/>
          </p:nvPr>
        </p:nvSpPr>
        <p:spPr>
          <a:xfrm>
            <a:off x="533400" y="1676400"/>
            <a:ext cx="8305800" cy="4138374"/>
          </a:xfrm>
        </p:spPr>
        <p:txBody>
          <a:bodyPr>
            <a:normAutofit fontScale="90000"/>
          </a:bodyPr>
          <a:lstStyle/>
          <a:p>
            <a:pPr>
              <a:defRPr/>
            </a:pPr>
            <a:r>
              <a:rPr lang="en-US" sz="2000" dirty="0">
                <a:solidFill>
                  <a:srgbClr val="B2451E"/>
                </a:solidFill>
              </a:rPr>
              <a:t>* Following application guidelines/requirements</a:t>
            </a:r>
            <a:br>
              <a:rPr lang="en-US" sz="2200" dirty="0">
                <a:solidFill>
                  <a:srgbClr val="B2451E"/>
                </a:solidFill>
              </a:rPr>
            </a:br>
            <a:br>
              <a:rPr lang="en-US" sz="3100" dirty="0"/>
            </a:br>
            <a:r>
              <a:rPr lang="en-US" sz="3100" dirty="0"/>
              <a:t>	</a:t>
            </a:r>
            <a:r>
              <a:rPr lang="en-US" sz="2700" dirty="0">
                <a:solidFill>
                  <a:srgbClr val="373831"/>
                </a:solidFill>
                <a:sym typeface="Wingdings 2"/>
              </a:rPr>
              <a:t></a:t>
            </a:r>
            <a:r>
              <a:rPr lang="en-US" sz="3100" dirty="0">
                <a:solidFill>
                  <a:srgbClr val="373831"/>
                </a:solidFill>
                <a:sym typeface="Wingdings 2"/>
              </a:rPr>
              <a:t>  </a:t>
            </a:r>
            <a:r>
              <a:rPr lang="en-US" sz="2400" dirty="0">
                <a:solidFill>
                  <a:srgbClr val="373831"/>
                </a:solidFill>
              </a:rPr>
              <a:t>Fit with funder’s guidelines/funding priorities</a:t>
            </a:r>
            <a:br>
              <a:rPr lang="en-US" sz="2400" dirty="0">
                <a:solidFill>
                  <a:srgbClr val="373831"/>
                </a:solidFill>
              </a:rPr>
            </a:br>
            <a:r>
              <a:rPr lang="en-US" sz="2400" dirty="0">
                <a:solidFill>
                  <a:srgbClr val="373831"/>
                </a:solidFill>
              </a:rPr>
              <a:t>	</a:t>
            </a:r>
            <a:r>
              <a:rPr lang="en-US" sz="2700" dirty="0">
                <a:solidFill>
                  <a:srgbClr val="373831"/>
                </a:solidFill>
                <a:sym typeface="Wingdings 2"/>
              </a:rPr>
              <a:t></a:t>
            </a:r>
            <a:r>
              <a:rPr lang="en-US" sz="2400" dirty="0">
                <a:solidFill>
                  <a:srgbClr val="373831"/>
                </a:solidFill>
                <a:sym typeface="Wingdings 2"/>
              </a:rPr>
              <a:t>  </a:t>
            </a:r>
            <a:r>
              <a:rPr lang="en-US" sz="2400" dirty="0">
                <a:solidFill>
                  <a:srgbClr val="373831"/>
                </a:solidFill>
              </a:rPr>
              <a:t>How important or compelling the need/problem is</a:t>
            </a:r>
            <a:br>
              <a:rPr lang="en-US" sz="2400" dirty="0">
                <a:solidFill>
                  <a:srgbClr val="373831"/>
                </a:solidFill>
              </a:rPr>
            </a:br>
            <a:r>
              <a:rPr lang="en-US" sz="2400" dirty="0">
                <a:solidFill>
                  <a:srgbClr val="373831"/>
                </a:solidFill>
              </a:rPr>
              <a:t>	</a:t>
            </a:r>
            <a:r>
              <a:rPr lang="en-US" sz="2700" dirty="0">
                <a:solidFill>
                  <a:srgbClr val="373831"/>
                </a:solidFill>
                <a:sym typeface="Wingdings 2"/>
              </a:rPr>
              <a:t></a:t>
            </a:r>
            <a:r>
              <a:rPr lang="en-US" sz="2400" dirty="0">
                <a:solidFill>
                  <a:srgbClr val="373831"/>
                </a:solidFill>
                <a:sym typeface="Wingdings 2"/>
              </a:rPr>
              <a:t>  </a:t>
            </a:r>
            <a:r>
              <a:rPr lang="en-US" sz="2400" dirty="0">
                <a:solidFill>
                  <a:srgbClr val="373831"/>
                </a:solidFill>
              </a:rPr>
              <a:t>Impact on those served</a:t>
            </a:r>
            <a:br>
              <a:rPr lang="en-US" sz="2400" dirty="0">
                <a:solidFill>
                  <a:srgbClr val="373831"/>
                </a:solidFill>
              </a:rPr>
            </a:br>
            <a:r>
              <a:rPr lang="en-US" sz="2400" dirty="0">
                <a:solidFill>
                  <a:srgbClr val="373831"/>
                </a:solidFill>
              </a:rPr>
              <a:t>	</a:t>
            </a:r>
            <a:r>
              <a:rPr lang="en-US" sz="2700" dirty="0">
                <a:solidFill>
                  <a:srgbClr val="373831"/>
                </a:solidFill>
                <a:sym typeface="Wingdings 2"/>
              </a:rPr>
              <a:t></a:t>
            </a:r>
            <a:r>
              <a:rPr lang="en-US" sz="2400" dirty="0">
                <a:solidFill>
                  <a:srgbClr val="373831"/>
                </a:solidFill>
                <a:sym typeface="Wingdings 2"/>
              </a:rPr>
              <a:t>  </a:t>
            </a:r>
            <a:r>
              <a:rPr lang="en-US" sz="2400" dirty="0">
                <a:solidFill>
                  <a:srgbClr val="373831"/>
                </a:solidFill>
              </a:rPr>
              <a:t>Program planning and feasibility</a:t>
            </a:r>
            <a:br>
              <a:rPr lang="en-US" sz="2400" dirty="0">
                <a:solidFill>
                  <a:srgbClr val="373831"/>
                </a:solidFill>
              </a:rPr>
            </a:br>
            <a:r>
              <a:rPr lang="en-US" sz="2400" dirty="0">
                <a:solidFill>
                  <a:srgbClr val="373831"/>
                </a:solidFill>
              </a:rPr>
              <a:t>	</a:t>
            </a:r>
            <a:r>
              <a:rPr lang="en-US" sz="2700" dirty="0">
                <a:solidFill>
                  <a:srgbClr val="373831"/>
                </a:solidFill>
                <a:sym typeface="Wingdings 2"/>
              </a:rPr>
              <a:t></a:t>
            </a:r>
            <a:r>
              <a:rPr lang="en-US" sz="2400" dirty="0">
                <a:solidFill>
                  <a:srgbClr val="373831"/>
                </a:solidFill>
                <a:sym typeface="Wingdings 2"/>
              </a:rPr>
              <a:t>  </a:t>
            </a:r>
            <a:r>
              <a:rPr lang="en-US" sz="2400" dirty="0">
                <a:solidFill>
                  <a:srgbClr val="373831"/>
                </a:solidFill>
              </a:rPr>
              <a:t>Organization/leadership capacity</a:t>
            </a:r>
            <a:br>
              <a:rPr lang="en-US" sz="2400" dirty="0">
                <a:solidFill>
                  <a:srgbClr val="373831"/>
                </a:solidFill>
              </a:rPr>
            </a:br>
            <a:r>
              <a:rPr lang="en-US" sz="2400" dirty="0">
                <a:solidFill>
                  <a:srgbClr val="373831"/>
                </a:solidFill>
              </a:rPr>
              <a:t>	</a:t>
            </a:r>
            <a:r>
              <a:rPr lang="en-US" sz="2700" dirty="0">
                <a:solidFill>
                  <a:srgbClr val="373831"/>
                </a:solidFill>
                <a:sym typeface="Wingdings 2"/>
              </a:rPr>
              <a:t></a:t>
            </a:r>
            <a:r>
              <a:rPr lang="en-US" sz="2400" dirty="0">
                <a:solidFill>
                  <a:srgbClr val="373831"/>
                </a:solidFill>
                <a:sym typeface="Wingdings 2"/>
              </a:rPr>
              <a:t>  </a:t>
            </a:r>
            <a:r>
              <a:rPr lang="en-US" sz="2400" dirty="0">
                <a:solidFill>
                  <a:srgbClr val="373831"/>
                </a:solidFill>
              </a:rPr>
              <a:t>Quality of the proposal </a:t>
            </a:r>
            <a:br>
              <a:rPr lang="en-US" sz="2400" dirty="0">
                <a:solidFill>
                  <a:srgbClr val="373831"/>
                </a:solidFill>
              </a:rPr>
            </a:br>
            <a:r>
              <a:rPr lang="en-US" sz="2400" dirty="0">
                <a:solidFill>
                  <a:srgbClr val="373831"/>
                </a:solidFill>
              </a:rPr>
              <a:t>	</a:t>
            </a:r>
            <a:r>
              <a:rPr lang="en-US" sz="2700" dirty="0">
                <a:solidFill>
                  <a:srgbClr val="373831"/>
                </a:solidFill>
                <a:sym typeface="Wingdings 2"/>
              </a:rPr>
              <a:t></a:t>
            </a:r>
            <a:r>
              <a:rPr lang="en-US" sz="2400" dirty="0">
                <a:solidFill>
                  <a:srgbClr val="373831"/>
                </a:solidFill>
                <a:sym typeface="Wingdings 2"/>
              </a:rPr>
              <a:t>  </a:t>
            </a:r>
            <a:r>
              <a:rPr lang="en-US" sz="2400" dirty="0">
                <a:solidFill>
                  <a:srgbClr val="373831"/>
                </a:solidFill>
              </a:rPr>
              <a:t>Endorsements/letters of support/commitment</a:t>
            </a:r>
            <a:br>
              <a:rPr lang="en-US" sz="2400" dirty="0">
                <a:solidFill>
                  <a:srgbClr val="373831"/>
                </a:solidFill>
              </a:rPr>
            </a:br>
            <a:r>
              <a:rPr lang="en-US" sz="2400" dirty="0">
                <a:solidFill>
                  <a:srgbClr val="373831"/>
                </a:solidFill>
              </a:rPr>
              <a:t>	</a:t>
            </a:r>
            <a:r>
              <a:rPr lang="en-US" sz="2700" dirty="0">
                <a:solidFill>
                  <a:srgbClr val="373831"/>
                </a:solidFill>
                <a:sym typeface="Wingdings 2"/>
              </a:rPr>
              <a:t></a:t>
            </a:r>
            <a:r>
              <a:rPr lang="en-US" sz="2400" dirty="0">
                <a:solidFill>
                  <a:srgbClr val="373831"/>
                </a:solidFill>
                <a:sym typeface="Wingdings 2"/>
              </a:rPr>
              <a:t>  </a:t>
            </a:r>
            <a:r>
              <a:rPr lang="en-US" sz="2400" dirty="0">
                <a:solidFill>
                  <a:srgbClr val="373831"/>
                </a:solidFill>
              </a:rPr>
              <a:t>Other support/funding/resources</a:t>
            </a:r>
            <a:br>
              <a:rPr lang="en-US" sz="2400" dirty="0">
                <a:solidFill>
                  <a:srgbClr val="373831"/>
                </a:solidFill>
              </a:rPr>
            </a:br>
            <a:endParaRPr lang="en-US" sz="2400" dirty="0">
              <a:solidFill>
                <a:srgbClr val="373831"/>
              </a:solidFill>
            </a:endParaRPr>
          </a:p>
        </p:txBody>
      </p:sp>
      <p:sp>
        <p:nvSpPr>
          <p:cNvPr id="4" name="Rectangle 3">
            <a:extLst>
              <a:ext uri="{FF2B5EF4-FFF2-40B4-BE49-F238E27FC236}">
                <a16:creationId xmlns:a16="http://schemas.microsoft.com/office/drawing/2014/main" id="{DC44613B-025E-569F-C978-DFC0EF05D5A1}"/>
              </a:ext>
            </a:extLst>
          </p:cNvPr>
          <p:cNvSpPr/>
          <p:nvPr/>
        </p:nvSpPr>
        <p:spPr>
          <a:xfrm>
            <a:off x="304800" y="685800"/>
            <a:ext cx="8077200" cy="862013"/>
          </a:xfrm>
          <a:prstGeom prst="rect">
            <a:avLst/>
          </a:prstGeom>
        </p:spPr>
        <p:txBody>
          <a:bodyPr>
            <a:spAutoFit/>
          </a:bodyPr>
          <a:lstStyle/>
          <a:p>
            <a:pPr eaLnBrk="1" hangingPunct="1">
              <a:defRPr/>
            </a:pPr>
            <a:r>
              <a:rPr lang="en-US" sz="5000" dirty="0">
                <a:solidFill>
                  <a:srgbClr val="12592A"/>
                </a:solidFill>
                <a:latin typeface="Calibri"/>
                <a:ea typeface="+mj-ea"/>
                <a:cs typeface="+mj-cs"/>
              </a:rPr>
              <a:t>What Reviewers Look for</a:t>
            </a:r>
          </a:p>
        </p:txBody>
      </p:sp>
      <p:sp>
        <p:nvSpPr>
          <p:cNvPr id="38916" name="TextBox 4">
            <a:extLst>
              <a:ext uri="{FF2B5EF4-FFF2-40B4-BE49-F238E27FC236}">
                <a16:creationId xmlns:a16="http://schemas.microsoft.com/office/drawing/2014/main" id="{E969463E-3AD4-7AFF-34F7-ADF053CD1109}"/>
              </a:ext>
            </a:extLst>
          </p:cNvPr>
          <p:cNvSpPr txBox="1">
            <a:spLocks noChangeArrowheads="1"/>
          </p:cNvSpPr>
          <p:nvPr/>
        </p:nvSpPr>
        <p:spPr bwMode="auto">
          <a:xfrm>
            <a:off x="7086600" y="6316663"/>
            <a:ext cx="1981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a:r>
              <a:rPr lang="en-US" altLang="en-US" dirty="0">
                <a:solidFill>
                  <a:schemeClr val="bg1"/>
                </a:solidFill>
              </a:rPr>
              <a:t>31</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EEF97-4797-69F6-F658-3181E6805C59}"/>
              </a:ext>
            </a:extLst>
          </p:cNvPr>
          <p:cNvSpPr>
            <a:spLocks noGrp="1"/>
          </p:cNvSpPr>
          <p:nvPr>
            <p:ph type="title"/>
          </p:nvPr>
        </p:nvSpPr>
        <p:spPr>
          <a:xfrm>
            <a:off x="342900" y="533400"/>
            <a:ext cx="8305800" cy="669925"/>
          </a:xfrm>
          <a:ln>
            <a:miter lim="800000"/>
            <a:headEnd/>
            <a:tailEnd/>
          </a:ln>
        </p:spPr>
        <p:txBody>
          <a:bodyPr>
            <a:normAutofit fontScale="90000"/>
          </a:bodyPr>
          <a:lstStyle/>
          <a:p>
            <a:pPr eaLnBrk="1" fontAlgn="auto" hangingPunct="1">
              <a:spcAft>
                <a:spcPts val="0"/>
              </a:spcAft>
              <a:defRPr/>
            </a:pPr>
            <a:r>
              <a:rPr lang="en-US" dirty="0"/>
              <a:t>What to Do When Funded</a:t>
            </a:r>
          </a:p>
        </p:txBody>
      </p:sp>
      <p:grpSp>
        <p:nvGrpSpPr>
          <p:cNvPr id="39939" name="Group 2">
            <a:extLst>
              <a:ext uri="{FF2B5EF4-FFF2-40B4-BE49-F238E27FC236}">
                <a16:creationId xmlns:a16="http://schemas.microsoft.com/office/drawing/2014/main" id="{3C53347C-85B3-F06F-72B1-0F80E8824A96}"/>
              </a:ext>
            </a:extLst>
          </p:cNvPr>
          <p:cNvGrpSpPr>
            <a:grpSpLocks/>
          </p:cNvGrpSpPr>
          <p:nvPr/>
        </p:nvGrpSpPr>
        <p:grpSpPr bwMode="auto">
          <a:xfrm>
            <a:off x="342899" y="1203325"/>
            <a:ext cx="6896101" cy="4283075"/>
            <a:chOff x="327650" y="1427417"/>
            <a:chExt cx="6339850" cy="4998183"/>
          </a:xfrm>
        </p:grpSpPr>
        <p:sp>
          <p:nvSpPr>
            <p:cNvPr id="63490" name="TextBox 3">
              <a:extLst>
                <a:ext uri="{FF2B5EF4-FFF2-40B4-BE49-F238E27FC236}">
                  <a16:creationId xmlns:a16="http://schemas.microsoft.com/office/drawing/2014/main" id="{51FB2C84-7363-30AC-D2A1-BCADB1E4BD0C}"/>
                </a:ext>
              </a:extLst>
            </p:cNvPr>
            <p:cNvSpPr txBox="1">
              <a:spLocks noChangeArrowheads="1"/>
            </p:cNvSpPr>
            <p:nvPr/>
          </p:nvSpPr>
          <p:spPr bwMode="auto">
            <a:xfrm>
              <a:off x="342900" y="1427417"/>
              <a:ext cx="6324600" cy="891815"/>
            </a:xfrm>
            <a:prstGeom prst="rect">
              <a:avLst/>
            </a:prstGeom>
            <a:noFill/>
            <a:ln>
              <a:noFill/>
            </a:ln>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600" b="1" dirty="0">
                  <a:solidFill>
                    <a:srgbClr val="373831"/>
                  </a:solidFill>
                  <a:latin typeface="+mj-lt"/>
                  <a:cs typeface="Times New Roman" charset="0"/>
                </a:rPr>
                <a:t>►</a:t>
              </a:r>
              <a:r>
                <a:rPr lang="en-US" dirty="0">
                  <a:solidFill>
                    <a:srgbClr val="373831"/>
                  </a:solidFill>
                  <a:latin typeface="+mj-lt"/>
                </a:rPr>
                <a:t>Complete all contracts for award before beginning to expend funds</a:t>
              </a:r>
            </a:p>
          </p:txBody>
        </p:sp>
        <p:sp>
          <p:nvSpPr>
            <p:cNvPr id="5" name="TextBox 4">
              <a:extLst>
                <a:ext uri="{FF2B5EF4-FFF2-40B4-BE49-F238E27FC236}">
                  <a16:creationId xmlns:a16="http://schemas.microsoft.com/office/drawing/2014/main" id="{C5759381-14F3-2EAE-7BB5-6E42A4B05DC6}"/>
                </a:ext>
              </a:extLst>
            </p:cNvPr>
            <p:cNvSpPr txBox="1">
              <a:spLocks noChangeArrowheads="1"/>
            </p:cNvSpPr>
            <p:nvPr/>
          </p:nvSpPr>
          <p:spPr bwMode="auto">
            <a:xfrm>
              <a:off x="342900" y="2329187"/>
              <a:ext cx="6248399" cy="514600"/>
            </a:xfrm>
            <a:prstGeom prst="rect">
              <a:avLst/>
            </a:prstGeom>
            <a:noFill/>
            <a:ln>
              <a:noFill/>
            </a:ln>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600" b="1" dirty="0">
                  <a:solidFill>
                    <a:srgbClr val="373831"/>
                  </a:solidFill>
                  <a:latin typeface="+mj-lt"/>
                  <a:cs typeface="Times New Roman" charset="0"/>
                </a:rPr>
                <a:t>►</a:t>
              </a:r>
              <a:r>
                <a:rPr lang="en-US" dirty="0">
                  <a:solidFill>
                    <a:srgbClr val="373831"/>
                  </a:solidFill>
                  <a:latin typeface="+mj-lt"/>
                </a:rPr>
                <a:t>Thank funder</a:t>
              </a:r>
            </a:p>
          </p:txBody>
        </p:sp>
        <p:sp>
          <p:nvSpPr>
            <p:cNvPr id="6" name="TextBox 5">
              <a:extLst>
                <a:ext uri="{FF2B5EF4-FFF2-40B4-BE49-F238E27FC236}">
                  <a16:creationId xmlns:a16="http://schemas.microsoft.com/office/drawing/2014/main" id="{B64CF41F-B46D-A2E7-7FF9-5744D4ADF8CE}"/>
                </a:ext>
              </a:extLst>
            </p:cNvPr>
            <p:cNvSpPr txBox="1">
              <a:spLocks noChangeArrowheads="1"/>
            </p:cNvSpPr>
            <p:nvPr/>
          </p:nvSpPr>
          <p:spPr bwMode="auto">
            <a:xfrm>
              <a:off x="327651" y="2851467"/>
              <a:ext cx="6339849" cy="514600"/>
            </a:xfrm>
            <a:prstGeom prst="rect">
              <a:avLst/>
            </a:prstGeom>
            <a:noFill/>
            <a:ln>
              <a:noFill/>
            </a:ln>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600" b="1" dirty="0">
                  <a:solidFill>
                    <a:srgbClr val="373831"/>
                  </a:solidFill>
                  <a:latin typeface="+mj-lt"/>
                  <a:cs typeface="Times New Roman" charset="0"/>
                </a:rPr>
                <a:t>►</a:t>
              </a:r>
              <a:r>
                <a:rPr lang="en-US" dirty="0">
                  <a:solidFill>
                    <a:srgbClr val="373831"/>
                  </a:solidFill>
                  <a:latin typeface="+mj-lt"/>
                </a:rPr>
                <a:t>Thank those partners who helped</a:t>
              </a:r>
            </a:p>
          </p:txBody>
        </p:sp>
        <p:sp>
          <p:nvSpPr>
            <p:cNvPr id="7" name="TextBox 6">
              <a:extLst>
                <a:ext uri="{FF2B5EF4-FFF2-40B4-BE49-F238E27FC236}">
                  <a16:creationId xmlns:a16="http://schemas.microsoft.com/office/drawing/2014/main" id="{FEB59372-40A4-4C33-5E5E-7101AA76D571}"/>
                </a:ext>
              </a:extLst>
            </p:cNvPr>
            <p:cNvSpPr txBox="1">
              <a:spLocks noChangeArrowheads="1"/>
            </p:cNvSpPr>
            <p:nvPr/>
          </p:nvSpPr>
          <p:spPr bwMode="auto">
            <a:xfrm>
              <a:off x="327650" y="3402326"/>
              <a:ext cx="6263648" cy="3023274"/>
            </a:xfrm>
            <a:prstGeom prst="rect">
              <a:avLst/>
            </a:prstGeom>
            <a:noFill/>
            <a:ln>
              <a:noFill/>
            </a:ln>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600" b="1" dirty="0">
                  <a:solidFill>
                    <a:srgbClr val="373831"/>
                  </a:solidFill>
                  <a:latin typeface="+mj-lt"/>
                  <a:cs typeface="Times New Roman" charset="0"/>
                </a:rPr>
                <a:t>►</a:t>
              </a:r>
              <a:r>
                <a:rPr lang="en-US" dirty="0">
                  <a:solidFill>
                    <a:srgbClr val="373831"/>
                  </a:solidFill>
                  <a:latin typeface="+mj-lt"/>
                </a:rPr>
                <a:t>Keep in touch with funder</a:t>
              </a:r>
            </a:p>
            <a:p>
              <a:pPr eaLnBrk="1" hangingPunct="1">
                <a:defRPr/>
              </a:pPr>
              <a:r>
                <a:rPr lang="en-US" sz="2600" b="1" dirty="0">
                  <a:solidFill>
                    <a:srgbClr val="373831"/>
                  </a:solidFill>
                  <a:latin typeface="+mj-lt"/>
                </a:rPr>
                <a:t>	</a:t>
              </a:r>
              <a:r>
                <a:rPr lang="en-US" sz="2200" dirty="0">
                  <a:solidFill>
                    <a:srgbClr val="373831"/>
                  </a:solidFill>
                  <a:latin typeface="+mj-lt"/>
                  <a:cs typeface="Times New Roman" charset="0"/>
                </a:rPr>
                <a:t>1.) Share media coverage and articles</a:t>
              </a:r>
              <a:endParaRPr lang="en-US" sz="2200" dirty="0">
                <a:solidFill>
                  <a:srgbClr val="373831"/>
                </a:solidFill>
                <a:latin typeface="+mj-lt"/>
              </a:endParaRPr>
            </a:p>
            <a:p>
              <a:pPr eaLnBrk="1" hangingPunct="1">
                <a:defRPr/>
              </a:pPr>
              <a:r>
                <a:rPr lang="en-US" sz="2200" dirty="0">
                  <a:solidFill>
                    <a:srgbClr val="373831"/>
                  </a:solidFill>
                  <a:latin typeface="+mj-lt"/>
                </a:rPr>
                <a:t>	2.) Invitations to Events</a:t>
              </a:r>
            </a:p>
            <a:p>
              <a:pPr eaLnBrk="1" hangingPunct="1">
                <a:defRPr/>
              </a:pPr>
              <a:r>
                <a:rPr lang="en-US" sz="2200" dirty="0">
                  <a:solidFill>
                    <a:srgbClr val="373831"/>
                  </a:solidFill>
                  <a:latin typeface="+mj-lt"/>
                </a:rPr>
                <a:t>	3.) Fulfill all Required Reporting in full and on time</a:t>
              </a:r>
            </a:p>
            <a:p>
              <a:pPr eaLnBrk="1" hangingPunct="1">
                <a:defRPr/>
              </a:pPr>
              <a:r>
                <a:rPr lang="en-US" altLang="en-US" sz="1600" dirty="0">
                  <a:latin typeface="+mj-lt"/>
                  <a:ea typeface="ＭＳ Ｐゴシック" panose="020B0600070205080204" pitchFamily="34" charset="-128"/>
                </a:rPr>
                <a:t>                            Review reporting requirements and dates.</a:t>
              </a:r>
            </a:p>
            <a:p>
              <a:pPr eaLnBrk="1" hangingPunct="1">
                <a:defRPr/>
              </a:pPr>
              <a:r>
                <a:rPr lang="en-US" altLang="en-US" sz="1600" dirty="0">
                  <a:latin typeface="+mj-lt"/>
                  <a:ea typeface="ＭＳ Ｐゴシック" panose="020B0600070205080204" pitchFamily="34" charset="-128"/>
                </a:rPr>
                <a:t>                            Don’t miss reports.  </a:t>
              </a:r>
            </a:p>
            <a:p>
              <a:pPr eaLnBrk="1" hangingPunct="1">
                <a:defRPr/>
              </a:pPr>
              <a:r>
                <a:rPr lang="en-US" altLang="en-US" sz="1600" dirty="0">
                  <a:latin typeface="+mj-lt"/>
                  <a:ea typeface="ＭＳ Ｐゴシック" panose="020B0600070205080204" pitchFamily="34" charset="-128"/>
                </a:rPr>
                <a:t>		Looks bad. </a:t>
              </a:r>
            </a:p>
            <a:p>
              <a:pPr eaLnBrk="1" hangingPunct="1">
                <a:defRPr/>
              </a:pPr>
              <a:r>
                <a:rPr lang="en-US" altLang="en-US" sz="1600" dirty="0">
                  <a:latin typeface="+mj-lt"/>
                  <a:ea typeface="ＭＳ Ｐゴシック" panose="020B0600070205080204" pitchFamily="34" charset="-128"/>
                </a:rPr>
                <a:t>                                       Can jeopardize future funding</a:t>
              </a:r>
              <a:r>
                <a:rPr lang="en-US" altLang="en-US" sz="1100" dirty="0">
                  <a:ea typeface="ＭＳ Ｐゴシック" panose="020B0600070205080204" pitchFamily="34" charset="-128"/>
                </a:rPr>
                <a:t>.</a:t>
              </a:r>
              <a:endParaRPr lang="en-US" sz="2200" dirty="0">
                <a:solidFill>
                  <a:srgbClr val="373831"/>
                </a:solidFill>
                <a:latin typeface="+mj-lt"/>
              </a:endParaRPr>
            </a:p>
          </p:txBody>
        </p:sp>
      </p:grpSp>
      <p:pic>
        <p:nvPicPr>
          <p:cNvPr id="39940" name="Picture 3" descr="C:\Documents and Settings\bach\Local Settings\Temporary Internet Files\Content.IE5\GPQV09E7\MCDD00661_0000[1].wmf">
            <a:extLst>
              <a:ext uri="{FF2B5EF4-FFF2-40B4-BE49-F238E27FC236}">
                <a16:creationId xmlns:a16="http://schemas.microsoft.com/office/drawing/2014/main" id="{1B895F09-0651-8EA5-70C3-A9D0920006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1987" y="770867"/>
            <a:ext cx="1636713"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TextBox 7">
            <a:extLst>
              <a:ext uri="{FF2B5EF4-FFF2-40B4-BE49-F238E27FC236}">
                <a16:creationId xmlns:a16="http://schemas.microsoft.com/office/drawing/2014/main" id="{7DC3A191-60A9-1C3D-4C4F-064A9D6D0B28}"/>
              </a:ext>
            </a:extLst>
          </p:cNvPr>
          <p:cNvSpPr txBox="1">
            <a:spLocks noChangeArrowheads="1"/>
          </p:cNvSpPr>
          <p:nvPr/>
        </p:nvSpPr>
        <p:spPr bwMode="auto">
          <a:xfrm>
            <a:off x="7086600" y="6316663"/>
            <a:ext cx="1981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en-US" dirty="0">
                <a:solidFill>
                  <a:schemeClr val="bg1"/>
                </a:solidFill>
              </a:rPr>
              <a:t>32</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3DC89-3D99-7FE5-EEC6-566F72E7ACB4}"/>
              </a:ext>
            </a:extLst>
          </p:cNvPr>
          <p:cNvSpPr>
            <a:spLocks noGrp="1"/>
          </p:cNvSpPr>
          <p:nvPr>
            <p:ph type="title"/>
          </p:nvPr>
        </p:nvSpPr>
        <p:spPr>
          <a:xfrm>
            <a:off x="457200" y="762000"/>
            <a:ext cx="8305800" cy="1524000"/>
          </a:xfrm>
          <a:ln>
            <a:miter lim="800000"/>
            <a:headEnd/>
            <a:tailEnd/>
          </a:ln>
        </p:spPr>
        <p:txBody>
          <a:bodyPr>
            <a:noAutofit/>
          </a:bodyPr>
          <a:lstStyle/>
          <a:p>
            <a:pPr algn="ctr" eaLnBrk="1" fontAlgn="auto" hangingPunct="1">
              <a:spcAft>
                <a:spcPts val="0"/>
              </a:spcAft>
              <a:defRPr/>
            </a:pPr>
            <a:r>
              <a:rPr lang="en-US" dirty="0"/>
              <a:t>What to Do if You are </a:t>
            </a:r>
            <a:br>
              <a:rPr lang="en-US" dirty="0"/>
            </a:br>
            <a:r>
              <a:rPr lang="en-US" dirty="0"/>
              <a:t>Not Funded</a:t>
            </a:r>
          </a:p>
        </p:txBody>
      </p:sp>
      <p:sp>
        <p:nvSpPr>
          <p:cNvPr id="5" name="TextBox 4">
            <a:extLst>
              <a:ext uri="{FF2B5EF4-FFF2-40B4-BE49-F238E27FC236}">
                <a16:creationId xmlns:a16="http://schemas.microsoft.com/office/drawing/2014/main" id="{A227FEC6-2CDA-2F89-E1E6-7806ABFE7257}"/>
              </a:ext>
            </a:extLst>
          </p:cNvPr>
          <p:cNvSpPr txBox="1">
            <a:spLocks noChangeArrowheads="1"/>
          </p:cNvSpPr>
          <p:nvPr/>
        </p:nvSpPr>
        <p:spPr bwMode="auto">
          <a:xfrm>
            <a:off x="1143000" y="2690813"/>
            <a:ext cx="6934200" cy="431800"/>
          </a:xfrm>
          <a:prstGeom prst="rect">
            <a:avLst/>
          </a:prstGeom>
          <a:noFill/>
          <a:ln>
            <a:noFill/>
          </a:ln>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200" dirty="0">
                <a:solidFill>
                  <a:srgbClr val="373831"/>
                </a:solidFill>
                <a:latin typeface="+mj-lt"/>
                <a:cs typeface="Times New Roman" charset="0"/>
              </a:rPr>
              <a:t>►</a:t>
            </a:r>
            <a:r>
              <a:rPr lang="en-US" sz="2200" dirty="0">
                <a:solidFill>
                  <a:srgbClr val="373831"/>
                </a:solidFill>
                <a:latin typeface="+mj-lt"/>
              </a:rPr>
              <a:t>Find out why</a:t>
            </a:r>
          </a:p>
        </p:txBody>
      </p:sp>
      <p:sp>
        <p:nvSpPr>
          <p:cNvPr id="6" name="TextBox 5">
            <a:extLst>
              <a:ext uri="{FF2B5EF4-FFF2-40B4-BE49-F238E27FC236}">
                <a16:creationId xmlns:a16="http://schemas.microsoft.com/office/drawing/2014/main" id="{E942A0E2-81F2-E3E0-32BB-596908EA8CD3}"/>
              </a:ext>
            </a:extLst>
          </p:cNvPr>
          <p:cNvSpPr txBox="1">
            <a:spLocks noChangeArrowheads="1"/>
          </p:cNvSpPr>
          <p:nvPr/>
        </p:nvSpPr>
        <p:spPr bwMode="auto">
          <a:xfrm>
            <a:off x="1143000" y="3505200"/>
            <a:ext cx="70104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200" dirty="0">
                <a:solidFill>
                  <a:srgbClr val="373831"/>
                </a:solidFill>
                <a:latin typeface="Calibri" panose="020F0502020204030204" pitchFamily="34" charset="0"/>
                <a:cs typeface="Times New Roman" panose="02020603050405020304" pitchFamily="18" charset="0"/>
              </a:rPr>
              <a:t>►</a:t>
            </a:r>
            <a:r>
              <a:rPr lang="en-US" altLang="en-US" sz="2200" dirty="0">
                <a:solidFill>
                  <a:srgbClr val="373831"/>
                </a:solidFill>
                <a:latin typeface="Calibri" panose="020F0502020204030204" pitchFamily="34" charset="0"/>
              </a:rPr>
              <a:t>If you feel it</a:t>
            </a:r>
            <a:r>
              <a:rPr lang="ja-JP" altLang="en-US" sz="2200" dirty="0">
                <a:solidFill>
                  <a:srgbClr val="373831"/>
                </a:solidFill>
                <a:latin typeface="Calibri" panose="020F0502020204030204" pitchFamily="34" charset="0"/>
              </a:rPr>
              <a:t>’</a:t>
            </a:r>
            <a:r>
              <a:rPr lang="en-US" altLang="ja-JP" sz="2200" dirty="0">
                <a:solidFill>
                  <a:srgbClr val="373831"/>
                </a:solidFill>
                <a:latin typeface="Calibri" panose="020F0502020204030204" pitchFamily="34" charset="0"/>
              </a:rPr>
              <a:t>s a good fit, try again!</a:t>
            </a:r>
            <a:endParaRPr lang="en-US" altLang="en-US" sz="2200" dirty="0">
              <a:solidFill>
                <a:srgbClr val="373831"/>
              </a:solidFill>
              <a:latin typeface="Calibri" panose="020F0502020204030204" pitchFamily="34" charset="0"/>
            </a:endParaRPr>
          </a:p>
        </p:txBody>
      </p:sp>
      <p:pic>
        <p:nvPicPr>
          <p:cNvPr id="41989" name="Picture 4" descr="C:\Documents and Settings\bach\Local Settings\Temporary Internet Files\Content.IE5\8PIRC1I3\MCBD07153_0000[1].wmf">
            <a:extLst>
              <a:ext uri="{FF2B5EF4-FFF2-40B4-BE49-F238E27FC236}">
                <a16:creationId xmlns:a16="http://schemas.microsoft.com/office/drawing/2014/main" id="{8A171251-45EE-DF84-AF01-7D1EBAF266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3124200"/>
            <a:ext cx="3178175" cy="248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0" name="TextBox 6">
            <a:extLst>
              <a:ext uri="{FF2B5EF4-FFF2-40B4-BE49-F238E27FC236}">
                <a16:creationId xmlns:a16="http://schemas.microsoft.com/office/drawing/2014/main" id="{DE0992CF-2791-4C7D-9037-4729F773034C}"/>
              </a:ext>
            </a:extLst>
          </p:cNvPr>
          <p:cNvSpPr txBox="1">
            <a:spLocks noChangeArrowheads="1"/>
          </p:cNvSpPr>
          <p:nvPr/>
        </p:nvSpPr>
        <p:spPr bwMode="auto">
          <a:xfrm>
            <a:off x="7086600" y="6316663"/>
            <a:ext cx="1981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en-US" dirty="0">
                <a:solidFill>
                  <a:schemeClr val="bg1"/>
                </a:solidFill>
              </a:rPr>
              <a:t>33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68721-80EA-69AA-E5FA-367FE88D7DC5}"/>
              </a:ext>
            </a:extLst>
          </p:cNvPr>
          <p:cNvSpPr>
            <a:spLocks noGrp="1"/>
          </p:cNvSpPr>
          <p:nvPr>
            <p:ph type="title"/>
          </p:nvPr>
        </p:nvSpPr>
        <p:spPr>
          <a:xfrm>
            <a:off x="533400" y="152400"/>
            <a:ext cx="8686800" cy="914400"/>
          </a:xfrm>
          <a:ln>
            <a:miter lim="800000"/>
            <a:headEnd/>
            <a:tailEnd/>
          </a:ln>
        </p:spPr>
        <p:txBody>
          <a:bodyPr>
            <a:noAutofit/>
          </a:bodyPr>
          <a:lstStyle/>
          <a:p>
            <a:pPr eaLnBrk="1" fontAlgn="auto" hangingPunct="1">
              <a:spcAft>
                <a:spcPts val="0"/>
              </a:spcAft>
              <a:defRPr/>
            </a:pPr>
            <a:r>
              <a:rPr lang="en-US" sz="4000" dirty="0"/>
              <a:t>Tips for Writing a Great Grant Proposal</a:t>
            </a:r>
          </a:p>
        </p:txBody>
      </p:sp>
      <p:pic>
        <p:nvPicPr>
          <p:cNvPr id="44035" name="Picture 5" descr="C:\Documents and Settings\bach\Local Settings\Temporary Internet Files\Content.IE5\BE5RHXG2\MPj04333890000[1].jpg">
            <a:extLst>
              <a:ext uri="{FF2B5EF4-FFF2-40B4-BE49-F238E27FC236}">
                <a16:creationId xmlns:a16="http://schemas.microsoft.com/office/drawing/2014/main" id="{FE09BCE2-C680-0865-4D00-DF76367FE6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24200"/>
            <a:ext cx="9144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TextBox 18">
            <a:extLst>
              <a:ext uri="{FF2B5EF4-FFF2-40B4-BE49-F238E27FC236}">
                <a16:creationId xmlns:a16="http://schemas.microsoft.com/office/drawing/2014/main" id="{8D13D242-2367-5CA0-3E54-2C0A55123F85}"/>
              </a:ext>
            </a:extLst>
          </p:cNvPr>
          <p:cNvSpPr txBox="1">
            <a:spLocks noChangeArrowheads="1"/>
          </p:cNvSpPr>
          <p:nvPr/>
        </p:nvSpPr>
        <p:spPr bwMode="auto">
          <a:xfrm>
            <a:off x="152400" y="4800600"/>
            <a:ext cx="84582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600" b="1" dirty="0">
                <a:latin typeface="Constantia" panose="02030602050306030303" pitchFamily="18" charset="0"/>
              </a:rPr>
              <a:t>	</a:t>
            </a:r>
            <a:endParaRPr lang="en-US" altLang="en-US" sz="2000" b="1" dirty="0">
              <a:latin typeface="Constantia" panose="02030602050306030303" pitchFamily="18" charset="0"/>
            </a:endParaRPr>
          </a:p>
          <a:p>
            <a:pPr eaLnBrk="1" hangingPunct="1"/>
            <a:endParaRPr lang="en-US" altLang="en-US" sz="2600" b="1" dirty="0">
              <a:latin typeface="Constantia" panose="02030602050306030303" pitchFamily="18" charset="0"/>
            </a:endParaRPr>
          </a:p>
          <a:p>
            <a:pPr eaLnBrk="1" hangingPunct="1"/>
            <a:r>
              <a:rPr lang="en-US" altLang="en-US" sz="2600" b="1" dirty="0">
                <a:latin typeface="Constantia" panose="02030602050306030303" pitchFamily="18" charset="0"/>
              </a:rPr>
              <a:t>	</a:t>
            </a:r>
          </a:p>
        </p:txBody>
      </p:sp>
      <p:sp>
        <p:nvSpPr>
          <p:cNvPr id="22" name="TextBox 21">
            <a:extLst>
              <a:ext uri="{FF2B5EF4-FFF2-40B4-BE49-F238E27FC236}">
                <a16:creationId xmlns:a16="http://schemas.microsoft.com/office/drawing/2014/main" id="{A0896CF7-6EB7-117A-FF66-9DE9278BBEED}"/>
              </a:ext>
            </a:extLst>
          </p:cNvPr>
          <p:cNvSpPr txBox="1"/>
          <p:nvPr/>
        </p:nvSpPr>
        <p:spPr>
          <a:xfrm>
            <a:off x="4267200" y="6457950"/>
            <a:ext cx="4876800" cy="400050"/>
          </a:xfrm>
          <a:prstGeom prst="rect">
            <a:avLst/>
          </a:prstGeom>
          <a:solidFill>
            <a:schemeClr val="bg1">
              <a:lumMod val="95000"/>
              <a:alpha val="63000"/>
            </a:schemeClr>
          </a:solidFill>
        </p:spPr>
        <p:txBody>
          <a:bodyPr>
            <a:spAutoFit/>
          </a:bodyPr>
          <a:lstStyle/>
          <a:p>
            <a:pPr eaLnBrk="1" fontAlgn="auto" hangingPunct="1">
              <a:spcBef>
                <a:spcPts val="0"/>
              </a:spcBef>
              <a:spcAft>
                <a:spcPts val="0"/>
              </a:spcAft>
              <a:defRPr/>
            </a:pPr>
            <a:r>
              <a:rPr lang="en-US" sz="1000" dirty="0">
                <a:latin typeface="+mn-lt"/>
                <a:ea typeface="+mn-ea"/>
              </a:rPr>
              <a:t>Source: </a:t>
            </a:r>
            <a:r>
              <a:rPr lang="en-US" sz="1000" i="1" dirty="0">
                <a:latin typeface="+mn-lt"/>
                <a:ea typeface="+mn-ea"/>
              </a:rPr>
              <a:t>Intermediary Development Series: Acquiring Public Grants</a:t>
            </a:r>
            <a:r>
              <a:rPr lang="en-US" sz="1000" dirty="0">
                <a:latin typeface="+mn-lt"/>
                <a:ea typeface="+mn-ea"/>
              </a:rPr>
              <a:t>, Dare Mighty Things, Inc., Compassion Capital Fund, US Department Health &amp; Human Services</a:t>
            </a:r>
          </a:p>
        </p:txBody>
      </p:sp>
      <p:sp>
        <p:nvSpPr>
          <p:cNvPr id="23" name="TextBox 22">
            <a:extLst>
              <a:ext uri="{FF2B5EF4-FFF2-40B4-BE49-F238E27FC236}">
                <a16:creationId xmlns:a16="http://schemas.microsoft.com/office/drawing/2014/main" id="{EE5F6396-A6AF-8609-545F-3DF9973E8E02}"/>
              </a:ext>
            </a:extLst>
          </p:cNvPr>
          <p:cNvSpPr txBox="1"/>
          <p:nvPr/>
        </p:nvSpPr>
        <p:spPr>
          <a:xfrm>
            <a:off x="533400" y="1447800"/>
            <a:ext cx="8077200" cy="4419600"/>
          </a:xfrm>
          <a:prstGeom prst="rect">
            <a:avLst/>
          </a:prstGeom>
          <a:solidFill>
            <a:schemeClr val="bg1">
              <a:lumMod val="85000"/>
              <a:alpha val="75000"/>
            </a:schemeClr>
          </a:solidFill>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altLang="en-US" sz="2200" dirty="0">
                <a:latin typeface="Calibri" pitchFamily="34" charset="0"/>
                <a:cs typeface="Times New Roman" pitchFamily="18" charset="0"/>
              </a:rPr>
              <a:t>►</a:t>
            </a:r>
            <a:r>
              <a:rPr lang="en-US" altLang="en-US" sz="2200" dirty="0">
                <a:latin typeface="Calibri" pitchFamily="34" charset="0"/>
              </a:rPr>
              <a:t>Review the proposal early and often. Don</a:t>
            </a:r>
            <a:r>
              <a:rPr lang="ja-JP" altLang="en-US" sz="2200" dirty="0">
                <a:latin typeface="Calibri" pitchFamily="34" charset="0"/>
              </a:rPr>
              <a:t>’</a:t>
            </a:r>
            <a:r>
              <a:rPr lang="en-US" altLang="ja-JP" sz="2200" dirty="0">
                <a:latin typeface="Calibri" pitchFamily="34" charset="0"/>
              </a:rPr>
              <a:t>t use a shotgun approach—tailor the proposal to the RFP.</a:t>
            </a:r>
          </a:p>
          <a:p>
            <a:pPr eaLnBrk="1" hangingPunct="1">
              <a:defRPr/>
            </a:pPr>
            <a:endParaRPr lang="en-US" altLang="en-US" sz="2200" dirty="0">
              <a:latin typeface="Calibri" pitchFamily="34" charset="0"/>
            </a:endParaRPr>
          </a:p>
          <a:p>
            <a:pPr eaLnBrk="1" hangingPunct="1">
              <a:defRPr/>
            </a:pPr>
            <a:r>
              <a:rPr lang="en-US" altLang="en-US" sz="2200" dirty="0">
                <a:latin typeface="Calibri" pitchFamily="34" charset="0"/>
                <a:cs typeface="Times New Roman" pitchFamily="18" charset="0"/>
              </a:rPr>
              <a:t>►</a:t>
            </a:r>
            <a:r>
              <a:rPr lang="en-US" altLang="en-US" sz="2200" dirty="0">
                <a:latin typeface="Calibri" pitchFamily="34" charset="0"/>
              </a:rPr>
              <a:t>Have staff and grant writing team members review the proposal for consistency and correctness.   </a:t>
            </a:r>
          </a:p>
          <a:p>
            <a:pPr eaLnBrk="1" hangingPunct="1">
              <a:defRPr/>
            </a:pPr>
            <a:endParaRPr lang="en-US" altLang="en-US" sz="2200" dirty="0">
              <a:latin typeface="Calibri" pitchFamily="34" charset="0"/>
            </a:endParaRPr>
          </a:p>
          <a:p>
            <a:pPr lvl="2" eaLnBrk="1" hangingPunct="1">
              <a:defRPr/>
            </a:pPr>
            <a:r>
              <a:rPr lang="en-US" altLang="en-US" sz="2000" dirty="0">
                <a:solidFill>
                  <a:schemeClr val="tx2"/>
                </a:solidFill>
                <a:latin typeface="Calibri" pitchFamily="34" charset="0"/>
                <a:sym typeface="Wingdings 2" pitchFamily="18" charset="2"/>
              </a:rPr>
              <a:t> </a:t>
            </a:r>
            <a:r>
              <a:rPr lang="en-US" altLang="en-US" sz="2000" dirty="0">
                <a:latin typeface="Calibri" pitchFamily="34" charset="0"/>
              </a:rPr>
              <a:t>Ask a 3</a:t>
            </a:r>
            <a:r>
              <a:rPr lang="en-US" altLang="en-US" sz="2000" baseline="30000" dirty="0">
                <a:latin typeface="Calibri" pitchFamily="34" charset="0"/>
              </a:rPr>
              <a:t>rd</a:t>
            </a:r>
            <a:r>
              <a:rPr lang="en-US" altLang="en-US" sz="2000" dirty="0">
                <a:latin typeface="Calibri" pitchFamily="34" charset="0"/>
              </a:rPr>
              <a:t> party to review as well.</a:t>
            </a:r>
          </a:p>
          <a:p>
            <a:pPr lvl="2" eaLnBrk="1" hangingPunct="1">
              <a:defRPr/>
            </a:pPr>
            <a:endParaRPr lang="en-US" altLang="en-US" sz="2000" dirty="0">
              <a:latin typeface="Calibri" pitchFamily="34" charset="0"/>
            </a:endParaRPr>
          </a:p>
          <a:p>
            <a:pPr eaLnBrk="1" hangingPunct="1">
              <a:defRPr/>
            </a:pPr>
            <a:r>
              <a:rPr lang="en-US" altLang="en-US" sz="2200" dirty="0">
                <a:latin typeface="Calibri" pitchFamily="34" charset="0"/>
                <a:cs typeface="Times New Roman" pitchFamily="18" charset="0"/>
              </a:rPr>
              <a:t>►</a:t>
            </a:r>
            <a:r>
              <a:rPr lang="en-US" altLang="en-US" sz="2200" dirty="0">
                <a:latin typeface="Calibri" pitchFamily="34" charset="0"/>
              </a:rPr>
              <a:t>Use a positive writing style—emotional appeal but back up with facts.</a:t>
            </a:r>
          </a:p>
          <a:p>
            <a:pPr eaLnBrk="1" hangingPunct="1">
              <a:defRPr/>
            </a:pPr>
            <a:endParaRPr lang="en-US" altLang="en-US" sz="1400" b="1" dirty="0">
              <a:latin typeface="Constantia" pitchFamily="18" charset="0"/>
            </a:endParaRPr>
          </a:p>
          <a:p>
            <a:pPr eaLnBrk="1" hangingPunct="1">
              <a:defRPr/>
            </a:pPr>
            <a:endParaRPr lang="en-US" altLang="en-US" sz="1400" b="1" dirty="0">
              <a:latin typeface="Constantia" pitchFamily="18" charset="0"/>
            </a:endParaRPr>
          </a:p>
          <a:p>
            <a:pPr eaLnBrk="1" hangingPunct="1">
              <a:defRPr/>
            </a:pPr>
            <a:endParaRPr lang="en-US" altLang="en-US" sz="1400" b="1" dirty="0">
              <a:latin typeface="Constantia" pitchFamily="18" charset="0"/>
            </a:endParaRPr>
          </a:p>
          <a:p>
            <a:pPr eaLnBrk="1" hangingPunct="1">
              <a:defRPr/>
            </a:pPr>
            <a:endParaRPr lang="en-US" altLang="en-US" sz="1400" b="1" dirty="0">
              <a:latin typeface="Constantia" pitchFamily="18" charset="0"/>
            </a:endParaRPr>
          </a:p>
          <a:p>
            <a:pPr eaLnBrk="1" hangingPunct="1">
              <a:defRPr/>
            </a:pPr>
            <a:endParaRPr lang="en-US" altLang="en-US" sz="1400" b="1" dirty="0">
              <a:latin typeface="Constantia" pitchFamily="18" charset="0"/>
            </a:endParaRPr>
          </a:p>
          <a:p>
            <a:pPr eaLnBrk="1" hangingPunct="1">
              <a:defRPr/>
            </a:pPr>
            <a:endParaRPr lang="en-US" altLang="en-US" sz="1400" b="1" dirty="0">
              <a:latin typeface="Constantia" pitchFamily="18" charset="0"/>
            </a:endParaRPr>
          </a:p>
          <a:p>
            <a:pPr eaLnBrk="1" hangingPunct="1">
              <a:defRPr/>
            </a:pPr>
            <a:endParaRPr lang="en-US" altLang="en-US" sz="1400" b="1" dirty="0">
              <a:latin typeface="Constantia" pitchFamily="18" charset="0"/>
            </a:endParaRPr>
          </a:p>
          <a:p>
            <a:pPr eaLnBrk="1" hangingPunct="1">
              <a:defRPr/>
            </a:pPr>
            <a:endParaRPr lang="en-US" altLang="en-US" sz="1400" b="1" dirty="0">
              <a:latin typeface="Constantia" pitchFamily="18" charset="0"/>
            </a:endParaRPr>
          </a:p>
          <a:p>
            <a:pPr eaLnBrk="1" hangingPunct="1">
              <a:defRPr/>
            </a:pPr>
            <a:endParaRPr lang="en-US" altLang="en-US" sz="1400" b="1" dirty="0">
              <a:latin typeface="Constantia" pitchFamily="18" charset="0"/>
            </a:endParaRPr>
          </a:p>
          <a:p>
            <a:pPr eaLnBrk="1" hangingPunct="1">
              <a:defRPr/>
            </a:pPr>
            <a:endParaRPr lang="en-US" altLang="en-US" sz="1400" b="1" dirty="0">
              <a:latin typeface="Constantia" pitchFamily="18" charset="0"/>
            </a:endParaRPr>
          </a:p>
          <a:p>
            <a:pPr eaLnBrk="1" hangingPunct="1">
              <a:defRPr/>
            </a:pPr>
            <a:endParaRPr lang="en-US" altLang="en-US" sz="1400" dirty="0">
              <a:latin typeface="Constantia"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E3B67-14A7-DEDC-5D1F-7BFA301211DC}"/>
              </a:ext>
            </a:extLst>
          </p:cNvPr>
          <p:cNvSpPr>
            <a:spLocks noGrp="1"/>
          </p:cNvSpPr>
          <p:nvPr>
            <p:ph type="title"/>
          </p:nvPr>
        </p:nvSpPr>
        <p:spPr>
          <a:xfrm>
            <a:off x="419100" y="176213"/>
            <a:ext cx="8305800" cy="1219200"/>
          </a:xfrm>
          <a:ln>
            <a:miter lim="800000"/>
            <a:headEnd/>
            <a:tailEnd/>
          </a:ln>
        </p:spPr>
        <p:txBody>
          <a:bodyPr>
            <a:noAutofit/>
          </a:bodyPr>
          <a:lstStyle/>
          <a:p>
            <a:pPr algn="ctr" eaLnBrk="1" fontAlgn="auto" hangingPunct="1">
              <a:spcAft>
                <a:spcPts val="0"/>
              </a:spcAft>
              <a:defRPr/>
            </a:pPr>
            <a:r>
              <a:rPr lang="en-US" sz="4000" dirty="0"/>
              <a:t>Tips for Writing a Great Grant Proposal</a:t>
            </a:r>
            <a:br>
              <a:rPr lang="en-US" sz="4000" dirty="0"/>
            </a:br>
            <a:r>
              <a:rPr lang="en-US" sz="4000" dirty="0"/>
              <a:t>(Cont’d)</a:t>
            </a:r>
          </a:p>
        </p:txBody>
      </p:sp>
      <p:pic>
        <p:nvPicPr>
          <p:cNvPr id="46083" name="Picture 5" descr="C:\Documents and Settings\bach\Local Settings\Temporary Internet Files\Content.IE5\BE5RHXG2\MPj04333890000[1].jpg">
            <a:extLst>
              <a:ext uri="{FF2B5EF4-FFF2-40B4-BE49-F238E27FC236}">
                <a16:creationId xmlns:a16="http://schemas.microsoft.com/office/drawing/2014/main" id="{C28809AC-1505-EF81-294F-37FE45E7A3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24200"/>
            <a:ext cx="9144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TextBox 18">
            <a:extLst>
              <a:ext uri="{FF2B5EF4-FFF2-40B4-BE49-F238E27FC236}">
                <a16:creationId xmlns:a16="http://schemas.microsoft.com/office/drawing/2014/main" id="{8A0CF933-D6EE-1A0B-0FE8-42CBE535B482}"/>
              </a:ext>
            </a:extLst>
          </p:cNvPr>
          <p:cNvSpPr txBox="1">
            <a:spLocks noChangeArrowheads="1"/>
          </p:cNvSpPr>
          <p:nvPr/>
        </p:nvSpPr>
        <p:spPr bwMode="auto">
          <a:xfrm>
            <a:off x="152400" y="4800600"/>
            <a:ext cx="84582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600" b="1" dirty="0">
                <a:latin typeface="Constantia" panose="02030602050306030303" pitchFamily="18" charset="0"/>
              </a:rPr>
              <a:t>	</a:t>
            </a:r>
            <a:endParaRPr lang="en-US" altLang="en-US" sz="2000" b="1" dirty="0">
              <a:latin typeface="Constantia" panose="02030602050306030303" pitchFamily="18" charset="0"/>
            </a:endParaRPr>
          </a:p>
          <a:p>
            <a:pPr eaLnBrk="1" hangingPunct="1"/>
            <a:endParaRPr lang="en-US" altLang="en-US" sz="2600" b="1" dirty="0">
              <a:latin typeface="Constantia" panose="02030602050306030303" pitchFamily="18" charset="0"/>
            </a:endParaRPr>
          </a:p>
          <a:p>
            <a:pPr eaLnBrk="1" hangingPunct="1"/>
            <a:r>
              <a:rPr lang="en-US" altLang="en-US" sz="2600" b="1" dirty="0">
                <a:latin typeface="Constantia" panose="02030602050306030303" pitchFamily="18" charset="0"/>
              </a:rPr>
              <a:t>	</a:t>
            </a:r>
          </a:p>
        </p:txBody>
      </p:sp>
      <p:sp>
        <p:nvSpPr>
          <p:cNvPr id="22" name="TextBox 21">
            <a:extLst>
              <a:ext uri="{FF2B5EF4-FFF2-40B4-BE49-F238E27FC236}">
                <a16:creationId xmlns:a16="http://schemas.microsoft.com/office/drawing/2014/main" id="{6731C2F2-D145-9055-2812-88E192A159FF}"/>
              </a:ext>
            </a:extLst>
          </p:cNvPr>
          <p:cNvSpPr txBox="1"/>
          <p:nvPr/>
        </p:nvSpPr>
        <p:spPr>
          <a:xfrm>
            <a:off x="4267200" y="6457950"/>
            <a:ext cx="4876800" cy="400050"/>
          </a:xfrm>
          <a:prstGeom prst="rect">
            <a:avLst/>
          </a:prstGeom>
          <a:solidFill>
            <a:schemeClr val="bg1">
              <a:lumMod val="95000"/>
              <a:alpha val="63000"/>
            </a:schemeClr>
          </a:solidFill>
        </p:spPr>
        <p:txBody>
          <a:bodyPr>
            <a:spAutoFit/>
          </a:bodyPr>
          <a:lstStyle/>
          <a:p>
            <a:pPr eaLnBrk="1" fontAlgn="auto" hangingPunct="1">
              <a:spcBef>
                <a:spcPts val="0"/>
              </a:spcBef>
              <a:spcAft>
                <a:spcPts val="0"/>
              </a:spcAft>
              <a:defRPr/>
            </a:pPr>
            <a:r>
              <a:rPr lang="en-US" sz="1000" dirty="0">
                <a:latin typeface="+mn-lt"/>
                <a:ea typeface="+mn-ea"/>
              </a:rPr>
              <a:t>Source: </a:t>
            </a:r>
            <a:r>
              <a:rPr lang="en-US" sz="1000" i="1" dirty="0">
                <a:latin typeface="+mn-lt"/>
                <a:ea typeface="+mn-ea"/>
              </a:rPr>
              <a:t>Intermediary Development Series: Acquiring Public Grants</a:t>
            </a:r>
            <a:r>
              <a:rPr lang="en-US" sz="1000" dirty="0">
                <a:latin typeface="+mn-lt"/>
                <a:ea typeface="+mn-ea"/>
              </a:rPr>
              <a:t>, Dare Mighty Things, Inc., Compassion Capital Fund, US Department Health &amp; Human Services</a:t>
            </a:r>
          </a:p>
        </p:txBody>
      </p:sp>
      <p:sp>
        <p:nvSpPr>
          <p:cNvPr id="23" name="TextBox 22">
            <a:extLst>
              <a:ext uri="{FF2B5EF4-FFF2-40B4-BE49-F238E27FC236}">
                <a16:creationId xmlns:a16="http://schemas.microsoft.com/office/drawing/2014/main" id="{B9B3E0AC-D528-9F71-2E94-FAA543A9A068}"/>
              </a:ext>
            </a:extLst>
          </p:cNvPr>
          <p:cNvSpPr txBox="1"/>
          <p:nvPr/>
        </p:nvSpPr>
        <p:spPr>
          <a:xfrm>
            <a:off x="533400" y="1620838"/>
            <a:ext cx="8077200" cy="4471987"/>
          </a:xfrm>
          <a:prstGeom prst="rect">
            <a:avLst/>
          </a:prstGeom>
          <a:solidFill>
            <a:schemeClr val="bg1">
              <a:lumMod val="85000"/>
              <a:alpha val="75000"/>
            </a:schemeClr>
          </a:solidFill>
        </p:spPr>
        <p:txBody>
          <a:bodyPr/>
          <a:lstStyle>
            <a:lvl1pPr>
              <a:defRPr sz="2400">
                <a:solidFill>
                  <a:schemeClr val="tx1"/>
                </a:solidFill>
                <a:latin typeface="Arial" pitchFamily="34" charset="0"/>
                <a:ea typeface="ＭＳ Ｐゴシック" pitchFamily="34" charset="-128"/>
              </a:defRPr>
            </a:lvl1pPr>
            <a:lvl2pPr>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altLang="en-US" sz="2200" dirty="0">
                <a:solidFill>
                  <a:srgbClr val="373831"/>
                </a:solidFill>
                <a:latin typeface="Calibri" pitchFamily="34" charset="0"/>
                <a:cs typeface="Times New Roman" pitchFamily="18" charset="0"/>
              </a:rPr>
              <a:t>►</a:t>
            </a:r>
            <a:r>
              <a:rPr lang="en-US" altLang="en-US" sz="2200" dirty="0">
                <a:solidFill>
                  <a:srgbClr val="373831"/>
                </a:solidFill>
                <a:latin typeface="Calibri" pitchFamily="34" charset="0"/>
              </a:rPr>
              <a:t>Organize proposal to match order in RFP and follow guidelines for font size, margins, etc.</a:t>
            </a:r>
          </a:p>
          <a:p>
            <a:pPr eaLnBrk="1" hangingPunct="1">
              <a:defRPr/>
            </a:pPr>
            <a:endParaRPr lang="en-US" altLang="en-US" sz="1200" dirty="0">
              <a:solidFill>
                <a:srgbClr val="373831"/>
              </a:solidFill>
              <a:latin typeface="Calibri" pitchFamily="34" charset="0"/>
            </a:endParaRPr>
          </a:p>
          <a:p>
            <a:pPr eaLnBrk="1" hangingPunct="1">
              <a:lnSpc>
                <a:spcPct val="150000"/>
              </a:lnSpc>
              <a:defRPr/>
            </a:pPr>
            <a:r>
              <a:rPr lang="en-US" altLang="en-US" sz="2200" dirty="0">
                <a:solidFill>
                  <a:srgbClr val="373831"/>
                </a:solidFill>
                <a:latin typeface="Calibri" pitchFamily="34" charset="0"/>
                <a:cs typeface="Times New Roman" pitchFamily="18" charset="0"/>
              </a:rPr>
              <a:t>►</a:t>
            </a:r>
            <a:r>
              <a:rPr lang="en-US" altLang="en-US" sz="2200" dirty="0">
                <a:solidFill>
                  <a:srgbClr val="373831"/>
                </a:solidFill>
                <a:latin typeface="Calibri" pitchFamily="34" charset="0"/>
              </a:rPr>
              <a:t>Eliminate jargon and use active voice.</a:t>
            </a:r>
          </a:p>
          <a:p>
            <a:pPr eaLnBrk="1" hangingPunct="1">
              <a:lnSpc>
                <a:spcPct val="150000"/>
              </a:lnSpc>
              <a:defRPr/>
            </a:pPr>
            <a:endParaRPr lang="en-US" altLang="en-US" sz="1200" dirty="0">
              <a:solidFill>
                <a:srgbClr val="373831"/>
              </a:solidFill>
              <a:latin typeface="Calibri" pitchFamily="34" charset="0"/>
            </a:endParaRPr>
          </a:p>
          <a:p>
            <a:pPr eaLnBrk="1" hangingPunct="1">
              <a:defRPr/>
            </a:pPr>
            <a:r>
              <a:rPr lang="en-US" altLang="en-US" sz="2200" dirty="0">
                <a:solidFill>
                  <a:srgbClr val="373831"/>
                </a:solidFill>
                <a:latin typeface="Calibri" pitchFamily="34" charset="0"/>
                <a:cs typeface="Times New Roman" pitchFamily="18" charset="0"/>
              </a:rPr>
              <a:t>►</a:t>
            </a:r>
            <a:r>
              <a:rPr lang="en-US" altLang="en-US" sz="2200" dirty="0">
                <a:solidFill>
                  <a:srgbClr val="373831"/>
                </a:solidFill>
                <a:latin typeface="Calibri" pitchFamily="34" charset="0"/>
              </a:rPr>
              <a:t>Review the writing style and make sure it is consistent. The proposal should </a:t>
            </a:r>
            <a:r>
              <a:rPr lang="ja-JP" altLang="en-US" sz="2200" dirty="0">
                <a:solidFill>
                  <a:srgbClr val="373831"/>
                </a:solidFill>
                <a:latin typeface="Calibri" pitchFamily="34" charset="0"/>
              </a:rPr>
              <a:t>“</a:t>
            </a:r>
            <a:r>
              <a:rPr lang="en-US" altLang="ja-JP" sz="2200" dirty="0">
                <a:solidFill>
                  <a:srgbClr val="373831"/>
                </a:solidFill>
                <a:latin typeface="Calibri" pitchFamily="34" charset="0"/>
              </a:rPr>
              <a:t>flow</a:t>
            </a:r>
            <a:r>
              <a:rPr lang="ja-JP" altLang="en-US" sz="2200" dirty="0">
                <a:solidFill>
                  <a:srgbClr val="373831"/>
                </a:solidFill>
                <a:latin typeface="Calibri" pitchFamily="34" charset="0"/>
              </a:rPr>
              <a:t>”</a:t>
            </a:r>
            <a:r>
              <a:rPr lang="en-US" altLang="ja-JP" sz="2200" dirty="0">
                <a:solidFill>
                  <a:srgbClr val="373831"/>
                </a:solidFill>
                <a:latin typeface="Calibri" pitchFamily="34" charset="0"/>
              </a:rPr>
              <a:t> and be easy to read.</a:t>
            </a:r>
          </a:p>
          <a:p>
            <a:pPr eaLnBrk="1" hangingPunct="1">
              <a:defRPr/>
            </a:pPr>
            <a:endParaRPr lang="en-US" altLang="en-US" sz="2200" dirty="0">
              <a:solidFill>
                <a:srgbClr val="373831"/>
              </a:solidFill>
              <a:latin typeface="Calibri" pitchFamily="34" charset="0"/>
            </a:endParaRPr>
          </a:p>
          <a:p>
            <a:pPr eaLnBrk="1" hangingPunct="1">
              <a:defRPr/>
            </a:pPr>
            <a:r>
              <a:rPr lang="en-US" altLang="en-US" sz="2200" dirty="0">
                <a:solidFill>
                  <a:srgbClr val="373831"/>
                </a:solidFill>
                <a:latin typeface="Calibri" pitchFamily="34" charset="0"/>
                <a:cs typeface="Times New Roman" pitchFamily="18" charset="0"/>
              </a:rPr>
              <a:t>►</a:t>
            </a:r>
            <a:r>
              <a:rPr lang="en-US" altLang="en-US" sz="2200" dirty="0">
                <a:solidFill>
                  <a:srgbClr val="373831"/>
                </a:solidFill>
                <a:latin typeface="Calibri" pitchFamily="34" charset="0"/>
              </a:rPr>
              <a:t>Make the proposal visually attractive, but don’</a:t>
            </a:r>
            <a:r>
              <a:rPr lang="en-US" altLang="ja-JP" sz="2200" dirty="0">
                <a:solidFill>
                  <a:srgbClr val="373831"/>
                </a:solidFill>
                <a:latin typeface="Calibri" pitchFamily="34" charset="0"/>
              </a:rPr>
              <a:t>t overdo.</a:t>
            </a:r>
          </a:p>
          <a:p>
            <a:pPr eaLnBrk="1" hangingPunct="1">
              <a:defRPr/>
            </a:pPr>
            <a:endParaRPr lang="en-US" altLang="en-US" sz="1200" dirty="0">
              <a:solidFill>
                <a:srgbClr val="373831"/>
              </a:solidFill>
              <a:latin typeface="Calibri" pitchFamily="34" charset="0"/>
            </a:endParaRPr>
          </a:p>
          <a:p>
            <a:pPr lvl="1" eaLnBrk="1" hangingPunct="1">
              <a:defRPr/>
            </a:pPr>
            <a:r>
              <a:rPr lang="en-US" altLang="en-US" sz="2000" dirty="0">
                <a:solidFill>
                  <a:srgbClr val="373831"/>
                </a:solidFill>
                <a:latin typeface="Calibri" pitchFamily="34" charset="0"/>
                <a:sym typeface="Wingdings 2" pitchFamily="18" charset="2"/>
              </a:rPr>
              <a:t>	  </a:t>
            </a:r>
            <a:r>
              <a:rPr lang="en-US" altLang="en-US" sz="2000" dirty="0">
                <a:solidFill>
                  <a:srgbClr val="373831"/>
                </a:solidFill>
                <a:latin typeface="Calibri" pitchFamily="34" charset="0"/>
              </a:rPr>
              <a:t>Bulleting, tables/graphs, spacing, bold/italics/caps</a:t>
            </a:r>
          </a:p>
          <a:p>
            <a:pPr eaLnBrk="1" hangingPunct="1">
              <a:lnSpc>
                <a:spcPct val="150000"/>
              </a:lnSpc>
              <a:defRPr/>
            </a:pPr>
            <a:endParaRPr lang="en-US" altLang="en-US" sz="2300" b="1" dirty="0">
              <a:latin typeface="Constantia" pitchFamily="18" charset="0"/>
            </a:endParaRPr>
          </a:p>
          <a:p>
            <a:pPr eaLnBrk="1" hangingPunct="1">
              <a:defRPr/>
            </a:pPr>
            <a:endParaRPr lang="en-US" altLang="en-US" sz="1400" b="1" dirty="0">
              <a:latin typeface="Constantia" pitchFamily="18" charset="0"/>
            </a:endParaRPr>
          </a:p>
          <a:p>
            <a:pPr eaLnBrk="1" hangingPunct="1">
              <a:defRPr/>
            </a:pPr>
            <a:endParaRPr lang="en-US" altLang="en-US" sz="1400" b="1" dirty="0">
              <a:latin typeface="Constantia" pitchFamily="18" charset="0"/>
            </a:endParaRPr>
          </a:p>
          <a:p>
            <a:pPr eaLnBrk="1" hangingPunct="1">
              <a:defRPr/>
            </a:pPr>
            <a:endParaRPr lang="en-US" altLang="en-US" sz="1400" b="1" dirty="0">
              <a:latin typeface="Constantia" pitchFamily="18" charset="0"/>
            </a:endParaRPr>
          </a:p>
          <a:p>
            <a:pPr eaLnBrk="1" hangingPunct="1">
              <a:defRPr/>
            </a:pPr>
            <a:endParaRPr lang="en-US" altLang="en-US" sz="1400" b="1" dirty="0">
              <a:latin typeface="Constantia" pitchFamily="18" charset="0"/>
            </a:endParaRPr>
          </a:p>
          <a:p>
            <a:pPr eaLnBrk="1" hangingPunct="1">
              <a:defRPr/>
            </a:pPr>
            <a:endParaRPr lang="en-US" altLang="en-US" sz="1400" b="1" dirty="0">
              <a:latin typeface="Constantia" pitchFamily="18" charset="0"/>
            </a:endParaRPr>
          </a:p>
          <a:p>
            <a:pPr eaLnBrk="1" hangingPunct="1">
              <a:defRPr/>
            </a:pPr>
            <a:endParaRPr lang="en-US" altLang="en-US" sz="1400" b="1" dirty="0">
              <a:latin typeface="Constantia" pitchFamily="18" charset="0"/>
            </a:endParaRPr>
          </a:p>
          <a:p>
            <a:pPr eaLnBrk="1" hangingPunct="1">
              <a:defRPr/>
            </a:pPr>
            <a:endParaRPr lang="en-US" altLang="en-US" sz="1400" b="1" dirty="0">
              <a:latin typeface="Constantia" pitchFamily="18" charset="0"/>
            </a:endParaRPr>
          </a:p>
          <a:p>
            <a:pPr eaLnBrk="1" hangingPunct="1">
              <a:defRPr/>
            </a:pPr>
            <a:endParaRPr lang="en-US" altLang="en-US" sz="1400" b="1" dirty="0">
              <a:latin typeface="Constantia" pitchFamily="18" charset="0"/>
            </a:endParaRPr>
          </a:p>
          <a:p>
            <a:pPr eaLnBrk="1" hangingPunct="1">
              <a:defRPr/>
            </a:pPr>
            <a:endParaRPr lang="en-US" altLang="en-US" sz="1400" b="1" dirty="0">
              <a:latin typeface="Constantia" pitchFamily="18" charset="0"/>
            </a:endParaRPr>
          </a:p>
          <a:p>
            <a:pPr eaLnBrk="1" hangingPunct="1">
              <a:defRPr/>
            </a:pPr>
            <a:endParaRPr lang="en-US" altLang="en-US" sz="1400" dirty="0">
              <a:latin typeface="Constantia"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18086-EC8E-2354-77A2-3A863A55094C}"/>
              </a:ext>
            </a:extLst>
          </p:cNvPr>
          <p:cNvSpPr>
            <a:spLocks noGrp="1"/>
          </p:cNvSpPr>
          <p:nvPr>
            <p:ph type="title"/>
          </p:nvPr>
        </p:nvSpPr>
        <p:spPr/>
        <p:txBody>
          <a:bodyPr>
            <a:normAutofit/>
          </a:bodyPr>
          <a:lstStyle/>
          <a:p>
            <a:pPr eaLnBrk="1" fontAlgn="auto" hangingPunct="1">
              <a:spcAft>
                <a:spcPts val="0"/>
              </a:spcAft>
              <a:defRPr/>
            </a:pPr>
            <a:r>
              <a:rPr lang="en-US" dirty="0">
                <a:ea typeface="+mj-ea"/>
                <a:cs typeface="+mj-cs"/>
              </a:rPr>
              <a:t>What Grant Writing is Not</a:t>
            </a:r>
          </a:p>
        </p:txBody>
      </p:sp>
      <p:sp>
        <p:nvSpPr>
          <p:cNvPr id="10243" name="Content Placeholder 2">
            <a:extLst>
              <a:ext uri="{FF2B5EF4-FFF2-40B4-BE49-F238E27FC236}">
                <a16:creationId xmlns:a16="http://schemas.microsoft.com/office/drawing/2014/main" id="{3A6B8FA4-2DF9-54BE-6C02-7356BB6B6B34}"/>
              </a:ext>
            </a:extLst>
          </p:cNvPr>
          <p:cNvSpPr>
            <a:spLocks noGrp="1"/>
          </p:cNvSpPr>
          <p:nvPr>
            <p:ph idx="1"/>
          </p:nvPr>
        </p:nvSpPr>
        <p:spPr>
          <a:xfrm>
            <a:off x="457200" y="1935163"/>
            <a:ext cx="8229600" cy="579437"/>
          </a:xfrm>
        </p:spPr>
        <p:txBody>
          <a:bodyPr/>
          <a:lstStyle/>
          <a:p>
            <a:pPr eaLnBrk="1" hangingPunct="1">
              <a:buFont typeface="Wingdings 2" panose="05020102010507070707" pitchFamily="18" charset="2"/>
              <a:buNone/>
            </a:pPr>
            <a:endParaRPr lang="en-US" altLang="en-US" dirty="0">
              <a:latin typeface="Constantia" panose="02030602050306030303" pitchFamily="18" charset="0"/>
              <a:ea typeface="ＭＳ Ｐゴシック" panose="020B0600070205080204" pitchFamily="34" charset="-128"/>
            </a:endParaRPr>
          </a:p>
          <a:p>
            <a:pPr eaLnBrk="1" hangingPunct="1">
              <a:buFont typeface="Wingdings 2" panose="05020102010507070707" pitchFamily="18" charset="2"/>
              <a:buNone/>
            </a:pPr>
            <a:endParaRPr lang="en-US" altLang="en-US" dirty="0">
              <a:latin typeface="Constantia" panose="02030602050306030303" pitchFamily="18" charset="0"/>
              <a:ea typeface="ＭＳ Ｐゴシック" panose="020B0600070205080204" pitchFamily="34" charset="-128"/>
            </a:endParaRPr>
          </a:p>
        </p:txBody>
      </p:sp>
      <p:sp>
        <p:nvSpPr>
          <p:cNvPr id="4" name="TextBox 3">
            <a:extLst>
              <a:ext uri="{FF2B5EF4-FFF2-40B4-BE49-F238E27FC236}">
                <a16:creationId xmlns:a16="http://schemas.microsoft.com/office/drawing/2014/main" id="{C549D227-6CE5-B59D-5D14-34110FF0495C}"/>
              </a:ext>
            </a:extLst>
          </p:cNvPr>
          <p:cNvSpPr txBox="1">
            <a:spLocks noChangeArrowheads="1"/>
          </p:cNvSpPr>
          <p:nvPr/>
        </p:nvSpPr>
        <p:spPr bwMode="auto">
          <a:xfrm>
            <a:off x="533400" y="2362200"/>
            <a:ext cx="8229600" cy="584200"/>
          </a:xfrm>
          <a:prstGeom prst="rect">
            <a:avLst/>
          </a:prstGeom>
          <a:noFill/>
          <a:ln>
            <a:noFill/>
          </a:ln>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800" dirty="0">
                <a:solidFill>
                  <a:srgbClr val="373831"/>
                </a:solidFill>
                <a:latin typeface="+mj-lt"/>
                <a:cs typeface="Times New Roman" charset="0"/>
              </a:rPr>
              <a:t>● </a:t>
            </a:r>
            <a:r>
              <a:rPr lang="en-US" sz="3200" dirty="0">
                <a:solidFill>
                  <a:srgbClr val="373831"/>
                </a:solidFill>
                <a:latin typeface="+mj-lt"/>
              </a:rPr>
              <a:t>An easy source of income  </a:t>
            </a:r>
          </a:p>
        </p:txBody>
      </p:sp>
      <p:sp>
        <p:nvSpPr>
          <p:cNvPr id="5" name="TextBox 4">
            <a:extLst>
              <a:ext uri="{FF2B5EF4-FFF2-40B4-BE49-F238E27FC236}">
                <a16:creationId xmlns:a16="http://schemas.microsoft.com/office/drawing/2014/main" id="{C8877033-4783-4F18-38ED-5F678249194D}"/>
              </a:ext>
            </a:extLst>
          </p:cNvPr>
          <p:cNvSpPr txBox="1">
            <a:spLocks noChangeArrowheads="1"/>
          </p:cNvSpPr>
          <p:nvPr/>
        </p:nvSpPr>
        <p:spPr bwMode="auto">
          <a:xfrm>
            <a:off x="533400" y="3429000"/>
            <a:ext cx="8153400" cy="584200"/>
          </a:xfrm>
          <a:prstGeom prst="rect">
            <a:avLst/>
          </a:prstGeom>
          <a:noFill/>
          <a:ln>
            <a:noFill/>
          </a:ln>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800" dirty="0">
                <a:solidFill>
                  <a:srgbClr val="373831"/>
                </a:solidFill>
                <a:latin typeface="+mj-lt"/>
                <a:cs typeface="Times New Roman" charset="0"/>
              </a:rPr>
              <a:t>● </a:t>
            </a:r>
            <a:r>
              <a:rPr lang="en-US" sz="3200" dirty="0">
                <a:solidFill>
                  <a:srgbClr val="373831"/>
                </a:solidFill>
                <a:latin typeface="+mj-lt"/>
              </a:rPr>
              <a:t>A quick fix  </a:t>
            </a:r>
          </a:p>
        </p:txBody>
      </p:sp>
      <p:sp>
        <p:nvSpPr>
          <p:cNvPr id="6" name="TextBox 5">
            <a:extLst>
              <a:ext uri="{FF2B5EF4-FFF2-40B4-BE49-F238E27FC236}">
                <a16:creationId xmlns:a16="http://schemas.microsoft.com/office/drawing/2014/main" id="{1201884D-15B8-2410-5E42-A2D2BE5F3DA0}"/>
              </a:ext>
            </a:extLst>
          </p:cNvPr>
          <p:cNvSpPr txBox="1">
            <a:spLocks noChangeArrowheads="1"/>
          </p:cNvSpPr>
          <p:nvPr/>
        </p:nvSpPr>
        <p:spPr bwMode="auto">
          <a:xfrm>
            <a:off x="457200" y="4495800"/>
            <a:ext cx="6629400" cy="584200"/>
          </a:xfrm>
          <a:prstGeom prst="rect">
            <a:avLst/>
          </a:prstGeom>
          <a:noFill/>
          <a:ln>
            <a:noFill/>
          </a:ln>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800" dirty="0">
                <a:solidFill>
                  <a:srgbClr val="373831"/>
                </a:solidFill>
                <a:latin typeface="+mj-lt"/>
                <a:cs typeface="Times New Roman" charset="0"/>
              </a:rPr>
              <a:t>● </a:t>
            </a:r>
            <a:r>
              <a:rPr lang="en-US" sz="3200" dirty="0">
                <a:solidFill>
                  <a:srgbClr val="373831"/>
                </a:solidFill>
                <a:latin typeface="+mj-lt"/>
              </a:rPr>
              <a:t>A big mystery </a:t>
            </a:r>
          </a:p>
        </p:txBody>
      </p:sp>
      <p:pic>
        <p:nvPicPr>
          <p:cNvPr id="9" name="Picture 2" descr="C:\Documents and Settings\bach\Local Settings\Temporary Internet Files\Content.IE5\8PIRC1I3\MCj04403910000[1].png">
            <a:extLst>
              <a:ext uri="{FF2B5EF4-FFF2-40B4-BE49-F238E27FC236}">
                <a16:creationId xmlns:a16="http://schemas.microsoft.com/office/drawing/2014/main" id="{0D134D88-F71F-7C2F-6C6C-8755DC0D32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2438400"/>
            <a:ext cx="1600200"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C:\Documents and Settings\bach\Local Settings\Temporary Internet Files\Content.IE5\3INBSVHI\MCj04398280000[1].png">
            <a:extLst>
              <a:ext uri="{FF2B5EF4-FFF2-40B4-BE49-F238E27FC236}">
                <a16:creationId xmlns:a16="http://schemas.microsoft.com/office/drawing/2014/main" id="{FFB2A5B1-3FDB-B79C-0DC3-DC533F7E70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0100" y="3459163"/>
            <a:ext cx="1524000"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descr="C:\Documents and Settings\bach\Local Settings\Temporary Internet Files\Content.IE5\7OSK1LNU\MCj00787110000[1].wmf">
            <a:extLst>
              <a:ext uri="{FF2B5EF4-FFF2-40B4-BE49-F238E27FC236}">
                <a16:creationId xmlns:a16="http://schemas.microsoft.com/office/drawing/2014/main" id="{A1DA4A36-AEE4-7DC1-651E-A18FA7C008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35243" y="4267200"/>
            <a:ext cx="1136790" cy="1214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0" name="TextBox 9">
            <a:extLst>
              <a:ext uri="{FF2B5EF4-FFF2-40B4-BE49-F238E27FC236}">
                <a16:creationId xmlns:a16="http://schemas.microsoft.com/office/drawing/2014/main" id="{468E020D-EAE1-D9BF-D77C-01785FCDE39A}"/>
              </a:ext>
            </a:extLst>
          </p:cNvPr>
          <p:cNvSpPr txBox="1">
            <a:spLocks noChangeArrowheads="1"/>
          </p:cNvSpPr>
          <p:nvPr/>
        </p:nvSpPr>
        <p:spPr bwMode="auto">
          <a:xfrm>
            <a:off x="7086600" y="6316663"/>
            <a:ext cx="1981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en-US" dirty="0">
                <a:solidFill>
                  <a:schemeClr val="bg1"/>
                </a:solidFill>
              </a:rPr>
              <a:t>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par>
                                <p:cTn id="8" presetID="1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slide(fromBottom)">
                                      <p:cBhvr>
                                        <p:cTn id="10" dur="500"/>
                                        <p:tgtEl>
                                          <p:spTgt spid="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slide(fromBottom)">
                                      <p:cBhvr>
                                        <p:cTn id="15" dur="500"/>
                                        <p:tgtEl>
                                          <p:spTgt spid="5"/>
                                        </p:tgtEl>
                                      </p:cBhvr>
                                    </p:animEffect>
                                  </p:childTnLst>
                                </p:cTn>
                              </p:par>
                              <p:par>
                                <p:cTn id="16" presetID="12" presetClass="entr" presetSubtype="4" fill="hold" nodeType="withEffect">
                                  <p:stCondLst>
                                    <p:cond delay="0"/>
                                  </p:stCondLst>
                                  <p:childTnLst>
                                    <p:set>
                                      <p:cBhvr>
                                        <p:cTn id="17" dur="1" fill="hold">
                                          <p:stCondLst>
                                            <p:cond delay="0"/>
                                          </p:stCondLst>
                                        </p:cTn>
                                        <p:tgtEl>
                                          <p:spTgt spid="1028"/>
                                        </p:tgtEl>
                                        <p:attrNameLst>
                                          <p:attrName>style.visibility</p:attrName>
                                        </p:attrNameLst>
                                      </p:cBhvr>
                                      <p:to>
                                        <p:strVal val="visible"/>
                                      </p:to>
                                    </p:set>
                                    <p:animEffect transition="in" filter="slide(fromBottom)">
                                      <p:cBhvr>
                                        <p:cTn id="18" dur="500"/>
                                        <p:tgtEl>
                                          <p:spTgt spid="102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2" presetClass="entr" presetSubtype="4"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slide(fromBottom)">
                                      <p:cBhvr>
                                        <p:cTn id="23" dur="500"/>
                                        <p:tgtEl>
                                          <p:spTgt spid="6"/>
                                        </p:tgtEl>
                                      </p:cBhvr>
                                    </p:animEffect>
                                  </p:childTnLst>
                                </p:cTn>
                              </p:par>
                              <p:par>
                                <p:cTn id="24" presetID="12" presetClass="entr" presetSubtype="4" fill="hold" nodeType="withEffect">
                                  <p:stCondLst>
                                    <p:cond delay="0"/>
                                  </p:stCondLst>
                                  <p:childTnLst>
                                    <p:set>
                                      <p:cBhvr>
                                        <p:cTn id="25" dur="1" fill="hold">
                                          <p:stCondLst>
                                            <p:cond delay="0"/>
                                          </p:stCondLst>
                                        </p:cTn>
                                        <p:tgtEl>
                                          <p:spTgt spid="1029"/>
                                        </p:tgtEl>
                                        <p:attrNameLst>
                                          <p:attrName>style.visibility</p:attrName>
                                        </p:attrNameLst>
                                      </p:cBhvr>
                                      <p:to>
                                        <p:strVal val="visible"/>
                                      </p:to>
                                    </p:set>
                                    <p:animEffect transition="in" filter="slide(fromBottom)">
                                      <p:cBhvr>
                                        <p:cTn id="26"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B0702-BF10-D37E-490C-8A7D7D3E33E6}"/>
              </a:ext>
            </a:extLst>
          </p:cNvPr>
          <p:cNvSpPr>
            <a:spLocks noGrp="1"/>
          </p:cNvSpPr>
          <p:nvPr>
            <p:ph type="title"/>
          </p:nvPr>
        </p:nvSpPr>
        <p:spPr/>
        <p:txBody>
          <a:bodyPr>
            <a:normAutofit/>
          </a:bodyPr>
          <a:lstStyle/>
          <a:p>
            <a:pPr eaLnBrk="1" fontAlgn="auto" hangingPunct="1">
              <a:spcAft>
                <a:spcPts val="0"/>
              </a:spcAft>
              <a:defRPr/>
            </a:pPr>
            <a:r>
              <a:rPr lang="en-US" dirty="0">
                <a:ea typeface="+mj-ea"/>
                <a:cs typeface="+mj-cs"/>
              </a:rPr>
              <a:t>What Grant Writing is</a:t>
            </a:r>
          </a:p>
        </p:txBody>
      </p:sp>
      <p:sp>
        <p:nvSpPr>
          <p:cNvPr id="12291" name="Content Placeholder 2">
            <a:extLst>
              <a:ext uri="{FF2B5EF4-FFF2-40B4-BE49-F238E27FC236}">
                <a16:creationId xmlns:a16="http://schemas.microsoft.com/office/drawing/2014/main" id="{680D99DC-5D76-7767-E195-1790D485B703}"/>
              </a:ext>
            </a:extLst>
          </p:cNvPr>
          <p:cNvSpPr>
            <a:spLocks noGrp="1"/>
          </p:cNvSpPr>
          <p:nvPr>
            <p:ph idx="1"/>
          </p:nvPr>
        </p:nvSpPr>
        <p:spPr>
          <a:xfrm>
            <a:off x="457200" y="1782763"/>
            <a:ext cx="8229600" cy="579437"/>
          </a:xfrm>
        </p:spPr>
        <p:txBody>
          <a:bodyPr/>
          <a:lstStyle/>
          <a:p>
            <a:pPr eaLnBrk="1" hangingPunct="1">
              <a:buFont typeface="Wingdings 2" panose="05020102010507070707" pitchFamily="18" charset="2"/>
              <a:buNone/>
            </a:pPr>
            <a:endParaRPr lang="en-US" altLang="en-US" b="1" dirty="0">
              <a:solidFill>
                <a:schemeClr val="bg1"/>
              </a:solidFill>
              <a:latin typeface="Constantia" panose="02030602050306030303" pitchFamily="18" charset="0"/>
              <a:ea typeface="ＭＳ Ｐゴシック" panose="020B0600070205080204" pitchFamily="34" charset="-128"/>
            </a:endParaRPr>
          </a:p>
          <a:p>
            <a:pPr eaLnBrk="1" hangingPunct="1">
              <a:buFont typeface="Wingdings 2" panose="05020102010507070707" pitchFamily="18" charset="2"/>
              <a:buNone/>
            </a:pPr>
            <a:endParaRPr lang="en-US" altLang="en-US" b="1" dirty="0">
              <a:solidFill>
                <a:schemeClr val="bg1"/>
              </a:solidFill>
              <a:latin typeface="Constantia" panose="02030602050306030303" pitchFamily="18" charset="0"/>
              <a:ea typeface="ＭＳ Ｐゴシック" panose="020B0600070205080204" pitchFamily="34" charset="-128"/>
            </a:endParaRPr>
          </a:p>
          <a:p>
            <a:pPr eaLnBrk="1" hangingPunct="1">
              <a:buFont typeface="Wingdings 2" panose="05020102010507070707" pitchFamily="18" charset="2"/>
              <a:buNone/>
            </a:pPr>
            <a:endParaRPr lang="en-US" altLang="en-US" b="1" dirty="0">
              <a:solidFill>
                <a:schemeClr val="bg1"/>
              </a:solidFill>
              <a:latin typeface="Constantia" panose="02030602050306030303" pitchFamily="18" charset="0"/>
              <a:ea typeface="ＭＳ Ｐゴシック" panose="020B0600070205080204" pitchFamily="34" charset="-128"/>
            </a:endParaRPr>
          </a:p>
          <a:p>
            <a:pPr eaLnBrk="1" hangingPunct="1">
              <a:buFont typeface="Wingdings 2" panose="05020102010507070707" pitchFamily="18" charset="2"/>
              <a:buNone/>
            </a:pPr>
            <a:endParaRPr lang="en-US" altLang="en-US" b="1" dirty="0">
              <a:solidFill>
                <a:schemeClr val="bg1"/>
              </a:solidFill>
              <a:latin typeface="Constantia" panose="02030602050306030303" pitchFamily="18" charset="0"/>
              <a:ea typeface="ＭＳ Ｐゴシック" panose="020B0600070205080204" pitchFamily="34" charset="-128"/>
            </a:endParaRPr>
          </a:p>
        </p:txBody>
      </p:sp>
      <p:sp>
        <p:nvSpPr>
          <p:cNvPr id="4" name="TextBox 3">
            <a:extLst>
              <a:ext uri="{FF2B5EF4-FFF2-40B4-BE49-F238E27FC236}">
                <a16:creationId xmlns:a16="http://schemas.microsoft.com/office/drawing/2014/main" id="{8B27EE2B-A5A4-BEF7-0C95-0A08D9147C72}"/>
              </a:ext>
            </a:extLst>
          </p:cNvPr>
          <p:cNvSpPr txBox="1">
            <a:spLocks noChangeArrowheads="1"/>
          </p:cNvSpPr>
          <p:nvPr/>
        </p:nvSpPr>
        <p:spPr bwMode="auto">
          <a:xfrm>
            <a:off x="685800" y="2362200"/>
            <a:ext cx="6629400" cy="1077913"/>
          </a:xfrm>
          <a:prstGeom prst="rect">
            <a:avLst/>
          </a:prstGeom>
          <a:noFill/>
          <a:ln>
            <a:noFill/>
          </a:ln>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800" dirty="0">
                <a:solidFill>
                  <a:srgbClr val="373831"/>
                </a:solidFill>
                <a:latin typeface="+mj-lt"/>
                <a:cs typeface="Times New Roman" charset="0"/>
              </a:rPr>
              <a:t>● </a:t>
            </a:r>
            <a:r>
              <a:rPr lang="en-US" sz="3200" dirty="0">
                <a:solidFill>
                  <a:srgbClr val="373831"/>
                </a:solidFill>
                <a:latin typeface="+mj-lt"/>
              </a:rPr>
              <a:t>An excellent tool for planning a </a:t>
            </a:r>
          </a:p>
          <a:p>
            <a:pPr eaLnBrk="1" hangingPunct="1">
              <a:defRPr/>
            </a:pPr>
            <a:r>
              <a:rPr lang="en-US" sz="3200" dirty="0">
                <a:solidFill>
                  <a:srgbClr val="373831"/>
                </a:solidFill>
                <a:latin typeface="+mj-lt"/>
              </a:rPr>
              <a:t>   program/project</a:t>
            </a:r>
          </a:p>
        </p:txBody>
      </p:sp>
      <p:sp>
        <p:nvSpPr>
          <p:cNvPr id="5" name="TextBox 4">
            <a:extLst>
              <a:ext uri="{FF2B5EF4-FFF2-40B4-BE49-F238E27FC236}">
                <a16:creationId xmlns:a16="http://schemas.microsoft.com/office/drawing/2014/main" id="{5DB69A2D-FB0C-C6FE-AEDA-7DD6AF83EDE4}"/>
              </a:ext>
            </a:extLst>
          </p:cNvPr>
          <p:cNvSpPr txBox="1">
            <a:spLocks noChangeArrowheads="1"/>
          </p:cNvSpPr>
          <p:nvPr/>
        </p:nvSpPr>
        <p:spPr bwMode="auto">
          <a:xfrm>
            <a:off x="685800" y="3810000"/>
            <a:ext cx="6400800" cy="1570038"/>
          </a:xfrm>
          <a:prstGeom prst="rect">
            <a:avLst/>
          </a:prstGeom>
          <a:noFill/>
          <a:ln>
            <a:noFill/>
          </a:ln>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800" b="1" dirty="0">
                <a:solidFill>
                  <a:srgbClr val="373831"/>
                </a:solidFill>
                <a:latin typeface="+mj-lt"/>
                <a:cs typeface="Times New Roman" charset="0"/>
              </a:rPr>
              <a:t>●</a:t>
            </a:r>
            <a:r>
              <a:rPr lang="en-US" sz="2800" dirty="0">
                <a:solidFill>
                  <a:srgbClr val="373831"/>
                </a:solidFill>
                <a:latin typeface="+mj-lt"/>
                <a:cs typeface="Times New Roman" charset="0"/>
              </a:rPr>
              <a:t> </a:t>
            </a:r>
            <a:r>
              <a:rPr lang="en-US" sz="3200" dirty="0">
                <a:solidFill>
                  <a:srgbClr val="373831"/>
                </a:solidFill>
                <a:latin typeface="+mj-lt"/>
              </a:rPr>
              <a:t>One strategy to add to the</a:t>
            </a:r>
          </a:p>
          <a:p>
            <a:pPr eaLnBrk="1" hangingPunct="1">
              <a:defRPr/>
            </a:pPr>
            <a:r>
              <a:rPr lang="en-US" sz="3200" dirty="0">
                <a:solidFill>
                  <a:srgbClr val="373831"/>
                </a:solidFill>
                <a:latin typeface="+mj-lt"/>
              </a:rPr>
              <a:t>    contributed income mix for a </a:t>
            </a:r>
          </a:p>
          <a:p>
            <a:pPr eaLnBrk="1" hangingPunct="1">
              <a:defRPr/>
            </a:pPr>
            <a:r>
              <a:rPr lang="en-US" sz="3200" dirty="0">
                <a:solidFill>
                  <a:srgbClr val="373831"/>
                </a:solidFill>
                <a:latin typeface="+mj-lt"/>
              </a:rPr>
              <a:t>    successful nonprofit</a:t>
            </a:r>
          </a:p>
        </p:txBody>
      </p:sp>
      <p:pic>
        <p:nvPicPr>
          <p:cNvPr id="12294" name="Picture 2" descr="C:\Documents and Settings\bach\Local Settings\Temporary Internet Files\Content.IE5\3INBSVHI\MPj04383570000[1].jpg">
            <a:extLst>
              <a:ext uri="{FF2B5EF4-FFF2-40B4-BE49-F238E27FC236}">
                <a16:creationId xmlns:a16="http://schemas.microsoft.com/office/drawing/2014/main" id="{A8FE359A-EE43-5087-1597-0578835E26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1143000"/>
            <a:ext cx="1905000" cy="423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5" name="TextBox 6">
            <a:extLst>
              <a:ext uri="{FF2B5EF4-FFF2-40B4-BE49-F238E27FC236}">
                <a16:creationId xmlns:a16="http://schemas.microsoft.com/office/drawing/2014/main" id="{8060139F-8ADE-80C8-DBDA-60485B2EF862}"/>
              </a:ext>
            </a:extLst>
          </p:cNvPr>
          <p:cNvSpPr txBox="1">
            <a:spLocks noChangeArrowheads="1"/>
          </p:cNvSpPr>
          <p:nvPr/>
        </p:nvSpPr>
        <p:spPr bwMode="auto">
          <a:xfrm>
            <a:off x="7086600" y="6316663"/>
            <a:ext cx="1981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en-US" dirty="0">
                <a:solidFill>
                  <a:schemeClr val="bg1"/>
                </a:solidFill>
              </a:rPr>
              <a:t>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2000" fill="hold"/>
                                        <p:tgtEl>
                                          <p:spTgt spid="5"/>
                                        </p:tgtEl>
                                        <p:attrNameLst>
                                          <p:attrName>ppt_x</p:attrName>
                                        </p:attrNameLst>
                                      </p:cBhvr>
                                      <p:tavLst>
                                        <p:tav tm="0">
                                          <p:val>
                                            <p:strVal val="#ppt_x"/>
                                          </p:val>
                                        </p:tav>
                                        <p:tav tm="100000">
                                          <p:val>
                                            <p:strVal val="#ppt_x"/>
                                          </p:val>
                                        </p:tav>
                                      </p:tavLst>
                                    </p:anim>
                                    <p:anim calcmode="lin" valueType="num">
                                      <p:cBhvr additive="base">
                                        <p:cTn id="14"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DBC7D100-7793-1B88-4C42-FC6E36143ADD}"/>
              </a:ext>
            </a:extLst>
          </p:cNvPr>
          <p:cNvSpPr>
            <a:spLocks noGrp="1"/>
          </p:cNvSpPr>
          <p:nvPr>
            <p:ph type="title"/>
          </p:nvPr>
        </p:nvSpPr>
        <p:spPr/>
        <p:txBody>
          <a:bodyPr/>
          <a:lstStyle/>
          <a:p>
            <a:r>
              <a:rPr lang="en-US" altLang="en-US" dirty="0">
                <a:ea typeface="ＭＳ Ｐゴシック" panose="020B0600070205080204" pitchFamily="34" charset="-128"/>
              </a:rPr>
              <a:t>The Fundamentals of ArtSeed</a:t>
            </a:r>
          </a:p>
        </p:txBody>
      </p:sp>
      <p:sp>
        <p:nvSpPr>
          <p:cNvPr id="14339" name="Content Placeholder 2">
            <a:extLst>
              <a:ext uri="{FF2B5EF4-FFF2-40B4-BE49-F238E27FC236}">
                <a16:creationId xmlns:a16="http://schemas.microsoft.com/office/drawing/2014/main" id="{54B9E29F-93AF-D873-C05F-1AAC3BB3CE2B}"/>
              </a:ext>
            </a:extLst>
          </p:cNvPr>
          <p:cNvSpPr>
            <a:spLocks noGrp="1"/>
          </p:cNvSpPr>
          <p:nvPr>
            <p:ph idx="1"/>
          </p:nvPr>
        </p:nvSpPr>
        <p:spPr/>
        <p:txBody>
          <a:bodyPr/>
          <a:lstStyle/>
          <a:p>
            <a:r>
              <a:rPr lang="en-US" altLang="en-US" dirty="0">
                <a:ea typeface="ＭＳ Ｐゴシック" panose="020B0600070205080204" pitchFamily="34" charset="-128"/>
                <a:hlinkClick r:id="rId3"/>
              </a:rPr>
              <a:t>https://www.racineartscouncil.org/artseed-grant-program</a:t>
            </a:r>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AD864C04-BBA6-A48B-0532-795FE60C88B8}"/>
              </a:ext>
            </a:extLst>
          </p:cNvPr>
          <p:cNvSpPr>
            <a:spLocks noGrp="1"/>
          </p:cNvSpPr>
          <p:nvPr>
            <p:ph type="title"/>
          </p:nvPr>
        </p:nvSpPr>
        <p:spPr>
          <a:xfrm>
            <a:off x="457200" y="533400"/>
            <a:ext cx="8229600" cy="685800"/>
          </a:xfrm>
        </p:spPr>
        <p:txBody>
          <a:bodyPr/>
          <a:lstStyle/>
          <a:p>
            <a:pPr>
              <a:defRPr/>
            </a:pPr>
            <a:r>
              <a:rPr lang="en-US" dirty="0">
                <a:ea typeface="+mj-ea"/>
                <a:cs typeface="+mj-cs"/>
              </a:rPr>
              <a:t>General Grant Writing Topics </a:t>
            </a:r>
          </a:p>
        </p:txBody>
      </p:sp>
      <p:sp>
        <p:nvSpPr>
          <p:cNvPr id="3" name="Content Placeholder 2">
            <a:extLst>
              <a:ext uri="{FF2B5EF4-FFF2-40B4-BE49-F238E27FC236}">
                <a16:creationId xmlns:a16="http://schemas.microsoft.com/office/drawing/2014/main" id="{F9D1F6B8-AEA1-46D5-0DB1-7306691D0BCF}"/>
              </a:ext>
            </a:extLst>
          </p:cNvPr>
          <p:cNvSpPr>
            <a:spLocks noGrp="1"/>
          </p:cNvSpPr>
          <p:nvPr>
            <p:ph idx="1"/>
          </p:nvPr>
        </p:nvSpPr>
        <p:spPr>
          <a:xfrm>
            <a:off x="457200" y="1428750"/>
            <a:ext cx="8229600" cy="4389438"/>
          </a:xfrm>
        </p:spPr>
        <p:txBody>
          <a:bodyPr/>
          <a:lstStyle/>
          <a:p>
            <a:pPr marL="0" indent="0">
              <a:buFont typeface="Wingdings 2" panose="05020102010507070707" pitchFamily="18" charset="2"/>
              <a:buNone/>
              <a:defRPr/>
            </a:pPr>
            <a:r>
              <a:rPr lang="en-US" sz="2800" dirty="0">
                <a:solidFill>
                  <a:schemeClr val="accent3">
                    <a:lumMod val="60000"/>
                    <a:lumOff val="40000"/>
                  </a:schemeClr>
                </a:solidFill>
                <a:ea typeface="+mn-ea"/>
                <a:cs typeface="+mn-cs"/>
                <a:sym typeface="Wingdings 2"/>
              </a:rPr>
              <a:t> </a:t>
            </a:r>
            <a:r>
              <a:rPr lang="en-US" sz="2800" dirty="0">
                <a:ea typeface="+mn-ea"/>
                <a:cs typeface="+mn-cs"/>
              </a:rPr>
              <a:t>Planning and Preparing the Proposal</a:t>
            </a:r>
          </a:p>
          <a:p>
            <a:pPr lvl="2">
              <a:defRPr/>
            </a:pPr>
            <a:r>
              <a:rPr lang="en-US" sz="2400" dirty="0">
                <a:ea typeface="+mn-ea"/>
              </a:rPr>
              <a:t>Writing Goals, Objectives, Activities and Outcomes</a:t>
            </a:r>
          </a:p>
          <a:p>
            <a:pPr lvl="2">
              <a:defRPr/>
            </a:pPr>
            <a:r>
              <a:rPr lang="en-US" sz="2400" dirty="0">
                <a:ea typeface="+mn-ea"/>
              </a:rPr>
              <a:t>Elements of the Proposal</a:t>
            </a:r>
          </a:p>
          <a:p>
            <a:pPr lvl="2">
              <a:defRPr/>
            </a:pPr>
            <a:r>
              <a:rPr lang="en-US" sz="2400" dirty="0">
                <a:ea typeface="+mn-ea"/>
              </a:rPr>
              <a:t>Budget Development</a:t>
            </a:r>
          </a:p>
          <a:p>
            <a:pPr marL="0" indent="0">
              <a:buFont typeface="Wingdings 2" panose="05020102010507070707" pitchFamily="18" charset="2"/>
              <a:buNone/>
              <a:defRPr/>
            </a:pPr>
            <a:r>
              <a:rPr lang="en-US" sz="2800" dirty="0">
                <a:solidFill>
                  <a:schemeClr val="accent3">
                    <a:lumMod val="60000"/>
                    <a:lumOff val="40000"/>
                  </a:schemeClr>
                </a:solidFill>
                <a:ea typeface="+mn-ea"/>
                <a:cs typeface="+mn-cs"/>
                <a:sym typeface="Wingdings 2"/>
              </a:rPr>
              <a:t></a:t>
            </a:r>
            <a:r>
              <a:rPr lang="en-US" dirty="0">
                <a:solidFill>
                  <a:schemeClr val="accent3">
                    <a:lumMod val="60000"/>
                    <a:lumOff val="40000"/>
                  </a:schemeClr>
                </a:solidFill>
                <a:ea typeface="+mn-ea"/>
                <a:cs typeface="+mn-cs"/>
                <a:sym typeface="Wingdings 2"/>
              </a:rPr>
              <a:t> </a:t>
            </a:r>
            <a:r>
              <a:rPr lang="en-US" sz="2800" dirty="0">
                <a:ea typeface="+mn-ea"/>
                <a:cs typeface="+mn-cs"/>
              </a:rPr>
              <a:t>Submission</a:t>
            </a:r>
          </a:p>
          <a:p>
            <a:pPr marL="0" indent="0">
              <a:buFont typeface="Wingdings 2" panose="05020102010507070707" pitchFamily="18" charset="2"/>
              <a:buNone/>
              <a:defRPr/>
            </a:pPr>
            <a:r>
              <a:rPr lang="en-US" sz="2800" dirty="0">
                <a:solidFill>
                  <a:schemeClr val="accent3">
                    <a:lumMod val="60000"/>
                    <a:lumOff val="40000"/>
                  </a:schemeClr>
                </a:solidFill>
                <a:ea typeface="+mn-ea"/>
                <a:cs typeface="+mn-cs"/>
                <a:sym typeface="Wingdings 2"/>
              </a:rPr>
              <a:t> </a:t>
            </a:r>
            <a:r>
              <a:rPr lang="en-US" sz="2800" dirty="0">
                <a:ea typeface="+mn-ea"/>
                <a:cs typeface="+mn-cs"/>
              </a:rPr>
              <a:t>Review</a:t>
            </a:r>
          </a:p>
        </p:txBody>
      </p:sp>
      <p:sp>
        <p:nvSpPr>
          <p:cNvPr id="15364" name="TextBox 3">
            <a:extLst>
              <a:ext uri="{FF2B5EF4-FFF2-40B4-BE49-F238E27FC236}">
                <a16:creationId xmlns:a16="http://schemas.microsoft.com/office/drawing/2014/main" id="{8EB237BA-7582-85A8-3419-703855C186CD}"/>
              </a:ext>
            </a:extLst>
          </p:cNvPr>
          <p:cNvSpPr txBox="1">
            <a:spLocks noChangeArrowheads="1"/>
          </p:cNvSpPr>
          <p:nvPr/>
        </p:nvSpPr>
        <p:spPr bwMode="auto">
          <a:xfrm>
            <a:off x="7086600" y="6316663"/>
            <a:ext cx="1981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en-US" dirty="0">
                <a:solidFill>
                  <a:schemeClr val="bg1"/>
                </a:solidFill>
              </a:rPr>
              <a:t>6</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4290D-51B6-E532-88CF-5F57B34200AC}"/>
              </a:ext>
            </a:extLst>
          </p:cNvPr>
          <p:cNvSpPr>
            <a:spLocks noGrp="1"/>
          </p:cNvSpPr>
          <p:nvPr>
            <p:ph type="title"/>
          </p:nvPr>
        </p:nvSpPr>
        <p:spPr>
          <a:xfrm>
            <a:off x="381000" y="228121"/>
            <a:ext cx="6172200" cy="737828"/>
          </a:xfrm>
          <a:ln>
            <a:miter lim="800000"/>
            <a:headEnd/>
            <a:tailEnd/>
          </a:ln>
        </p:spPr>
        <p:txBody>
          <a:bodyPr anchor="ctr">
            <a:normAutofit fontScale="90000"/>
          </a:bodyPr>
          <a:lstStyle/>
          <a:p>
            <a:pPr algn="ctr" eaLnBrk="1" fontAlgn="auto" hangingPunct="1">
              <a:spcAft>
                <a:spcPts val="0"/>
              </a:spcAft>
              <a:defRPr/>
            </a:pPr>
            <a:r>
              <a:rPr lang="en-US" sz="2400" dirty="0">
                <a:solidFill>
                  <a:schemeClr val="bg2">
                    <a:lumMod val="75000"/>
                  </a:schemeClr>
                </a:solidFill>
              </a:rPr>
              <a:t> </a:t>
            </a:r>
            <a:r>
              <a:rPr lang="en-US" b="1" dirty="0"/>
              <a:t>Planning</a:t>
            </a:r>
          </a:p>
        </p:txBody>
      </p:sp>
      <p:sp>
        <p:nvSpPr>
          <p:cNvPr id="3" name="TextBox 2">
            <a:extLst>
              <a:ext uri="{FF2B5EF4-FFF2-40B4-BE49-F238E27FC236}">
                <a16:creationId xmlns:a16="http://schemas.microsoft.com/office/drawing/2014/main" id="{0050DC8B-EE76-E955-6B74-5997AFD5E213}"/>
              </a:ext>
            </a:extLst>
          </p:cNvPr>
          <p:cNvSpPr txBox="1">
            <a:spLocks noChangeArrowheads="1"/>
          </p:cNvSpPr>
          <p:nvPr/>
        </p:nvSpPr>
        <p:spPr bwMode="auto">
          <a:xfrm>
            <a:off x="300293" y="992421"/>
            <a:ext cx="8153400" cy="1107996"/>
          </a:xfrm>
          <a:prstGeom prst="rect">
            <a:avLst/>
          </a:prstGeom>
          <a:noFill/>
          <a:ln>
            <a:noFill/>
          </a:ln>
        </p:spPr>
        <p:txBody>
          <a:bodyPr wrap="square">
            <a:spAutoFit/>
          </a:bodyPr>
          <a:lstStyle>
            <a:lvl1pPr>
              <a:defRPr sz="2600">
                <a:solidFill>
                  <a:schemeClr val="tx1"/>
                </a:solidFill>
                <a:latin typeface="Constantia" charset="0"/>
                <a:ea typeface="ＭＳ Ｐゴシック" charset="0"/>
              </a:defRPr>
            </a:lvl1pPr>
            <a:lvl2pPr marL="742950" indent="-285750">
              <a:defRPr sz="2400">
                <a:solidFill>
                  <a:schemeClr val="tx1"/>
                </a:solidFill>
                <a:latin typeface="Constantia" charset="0"/>
                <a:ea typeface="ＭＳ Ｐゴシック" charset="0"/>
              </a:defRPr>
            </a:lvl2pPr>
            <a:lvl3pPr marL="1143000" indent="-228600">
              <a:defRPr sz="2100">
                <a:solidFill>
                  <a:schemeClr val="tx1"/>
                </a:solidFill>
                <a:latin typeface="Constantia" charset="0"/>
                <a:ea typeface="ＭＳ Ｐゴシック" charset="0"/>
              </a:defRPr>
            </a:lvl3pPr>
            <a:lvl4pPr marL="1600200" indent="-228600">
              <a:defRPr sz="2000">
                <a:solidFill>
                  <a:schemeClr val="tx1"/>
                </a:solidFill>
                <a:latin typeface="Constantia" charset="0"/>
                <a:ea typeface="ＭＳ Ｐゴシック" charset="0"/>
              </a:defRPr>
            </a:lvl4pPr>
            <a:lvl5pPr marL="2057400" indent="-228600">
              <a:defRPr sz="2000">
                <a:solidFill>
                  <a:schemeClr val="tx1"/>
                </a:solidFill>
                <a:latin typeface="Constantia" charset="0"/>
                <a:ea typeface="ＭＳ Ｐゴシック" charset="0"/>
              </a:defRPr>
            </a:lvl5pPr>
            <a:lvl6pPr marL="2514600" indent="-228600" eaLnBrk="0" fontAlgn="base" hangingPunct="0">
              <a:spcAft>
                <a:spcPct val="0"/>
              </a:spcAft>
              <a:buClr>
                <a:srgbClr val="10CF9B"/>
              </a:buClr>
              <a:buSzPct val="65000"/>
              <a:buFont typeface="Wingdings 2" charset="0"/>
              <a:defRPr sz="2000">
                <a:solidFill>
                  <a:schemeClr val="tx1"/>
                </a:solidFill>
                <a:latin typeface="Constantia" charset="0"/>
                <a:ea typeface="ＭＳ Ｐゴシック" charset="0"/>
              </a:defRPr>
            </a:lvl6pPr>
            <a:lvl7pPr marL="2971800" indent="-228600" eaLnBrk="0" fontAlgn="base" hangingPunct="0">
              <a:spcAft>
                <a:spcPct val="0"/>
              </a:spcAft>
              <a:buClr>
                <a:srgbClr val="10CF9B"/>
              </a:buClr>
              <a:buSzPct val="65000"/>
              <a:buFont typeface="Wingdings 2" charset="0"/>
              <a:defRPr sz="2000">
                <a:solidFill>
                  <a:schemeClr val="tx1"/>
                </a:solidFill>
                <a:latin typeface="Constantia" charset="0"/>
                <a:ea typeface="ＭＳ Ｐゴシック" charset="0"/>
              </a:defRPr>
            </a:lvl7pPr>
            <a:lvl8pPr marL="3429000" indent="-228600" eaLnBrk="0" fontAlgn="base" hangingPunct="0">
              <a:spcAft>
                <a:spcPct val="0"/>
              </a:spcAft>
              <a:buClr>
                <a:srgbClr val="10CF9B"/>
              </a:buClr>
              <a:buSzPct val="65000"/>
              <a:buFont typeface="Wingdings 2" charset="0"/>
              <a:buChar char=""/>
              <a:defRPr sz="2000">
                <a:solidFill>
                  <a:schemeClr val="tx1"/>
                </a:solidFill>
                <a:latin typeface="Constantia" charset="0"/>
                <a:ea typeface="ＭＳ Ｐゴシック" charset="0"/>
              </a:defRPr>
            </a:lvl8pPr>
            <a:lvl9pPr marL="3886200" indent="-228600" eaLnBrk="0" fontAlgn="base" hangingPunct="0">
              <a:spcAft>
                <a:spcPct val="0"/>
              </a:spcAft>
              <a:buClr>
                <a:srgbClr val="10CF9B"/>
              </a:buClr>
              <a:buSzPct val="65000"/>
              <a:buFont typeface="Wingdings 2" charset="0"/>
              <a:buChar char=""/>
              <a:defRPr sz="2000">
                <a:solidFill>
                  <a:schemeClr val="tx1"/>
                </a:solidFill>
                <a:latin typeface="Constantia" charset="0"/>
                <a:ea typeface="ＭＳ Ｐゴシック" charset="0"/>
              </a:defRPr>
            </a:lvl9pPr>
          </a:lstStyle>
          <a:p>
            <a:pPr eaLnBrk="1" hangingPunct="1">
              <a:defRPr/>
            </a:pPr>
            <a:r>
              <a:rPr lang="en-US" sz="2400" dirty="0">
                <a:solidFill>
                  <a:srgbClr val="373831"/>
                </a:solidFill>
                <a:latin typeface="+mj-lt"/>
              </a:rPr>
              <a:t>1.  Assemble a grant development team</a:t>
            </a:r>
            <a:br>
              <a:rPr lang="en-US" sz="2400" dirty="0">
                <a:solidFill>
                  <a:srgbClr val="373831"/>
                </a:solidFill>
                <a:latin typeface="+mj-lt"/>
              </a:rPr>
            </a:br>
            <a:r>
              <a:rPr lang="en-US" sz="2400" dirty="0">
                <a:solidFill>
                  <a:srgbClr val="373831"/>
                </a:solidFill>
                <a:latin typeface="+mj-lt"/>
              </a:rPr>
              <a:t>     </a:t>
            </a:r>
            <a:r>
              <a:rPr lang="en-US" sz="1800" dirty="0">
                <a:solidFill>
                  <a:srgbClr val="373831"/>
                </a:solidFill>
                <a:latin typeface="+mj-lt"/>
              </a:rPr>
              <a:t>- Figure out who you need to include within your organization</a:t>
            </a:r>
            <a:br>
              <a:rPr lang="en-US" sz="1800" dirty="0">
                <a:solidFill>
                  <a:srgbClr val="373831"/>
                </a:solidFill>
                <a:latin typeface="+mj-lt"/>
              </a:rPr>
            </a:br>
            <a:r>
              <a:rPr lang="en-US" sz="1800" dirty="0">
                <a:solidFill>
                  <a:srgbClr val="373831"/>
                </a:solidFill>
                <a:latin typeface="+mj-lt"/>
              </a:rPr>
              <a:t>      - Figure out who you need to include as partners outside your organization</a:t>
            </a:r>
          </a:p>
        </p:txBody>
      </p:sp>
      <p:sp>
        <p:nvSpPr>
          <p:cNvPr id="4" name="TextBox 3">
            <a:extLst>
              <a:ext uri="{FF2B5EF4-FFF2-40B4-BE49-F238E27FC236}">
                <a16:creationId xmlns:a16="http://schemas.microsoft.com/office/drawing/2014/main" id="{DEC58885-EC62-A7FD-7546-7BE1398A79BC}"/>
              </a:ext>
            </a:extLst>
          </p:cNvPr>
          <p:cNvSpPr txBox="1">
            <a:spLocks noChangeArrowheads="1"/>
          </p:cNvSpPr>
          <p:nvPr/>
        </p:nvSpPr>
        <p:spPr bwMode="auto">
          <a:xfrm>
            <a:off x="287593" y="2082261"/>
            <a:ext cx="8178800" cy="1015663"/>
          </a:xfrm>
          <a:prstGeom prst="rect">
            <a:avLst/>
          </a:prstGeom>
          <a:noFill/>
          <a:ln>
            <a:noFill/>
          </a:ln>
        </p:spPr>
        <p:txBody>
          <a:bodyPr wrap="square">
            <a:spAutoFit/>
          </a:bodyPr>
          <a:lstStyle>
            <a:lvl1pPr>
              <a:defRPr sz="2600">
                <a:solidFill>
                  <a:schemeClr val="tx1"/>
                </a:solidFill>
                <a:latin typeface="Constantia" charset="0"/>
                <a:ea typeface="ＭＳ Ｐゴシック" charset="0"/>
              </a:defRPr>
            </a:lvl1pPr>
            <a:lvl2pPr marL="742950" indent="-285750">
              <a:defRPr sz="2400">
                <a:solidFill>
                  <a:schemeClr val="tx1"/>
                </a:solidFill>
                <a:latin typeface="Constantia" charset="0"/>
                <a:ea typeface="ＭＳ Ｐゴシック" charset="0"/>
              </a:defRPr>
            </a:lvl2pPr>
            <a:lvl3pPr marL="1143000" indent="-228600">
              <a:defRPr sz="2100">
                <a:solidFill>
                  <a:schemeClr val="tx1"/>
                </a:solidFill>
                <a:latin typeface="Constantia" charset="0"/>
                <a:ea typeface="ＭＳ Ｐゴシック" charset="0"/>
              </a:defRPr>
            </a:lvl3pPr>
            <a:lvl4pPr marL="1600200" indent="-228600">
              <a:defRPr sz="2000">
                <a:solidFill>
                  <a:schemeClr val="tx1"/>
                </a:solidFill>
                <a:latin typeface="Constantia" charset="0"/>
                <a:ea typeface="ＭＳ Ｐゴシック" charset="0"/>
              </a:defRPr>
            </a:lvl4pPr>
            <a:lvl5pPr marL="2057400" indent="-228600">
              <a:defRPr sz="2000">
                <a:solidFill>
                  <a:schemeClr val="tx1"/>
                </a:solidFill>
                <a:latin typeface="Constantia" charset="0"/>
                <a:ea typeface="ＭＳ Ｐゴシック" charset="0"/>
              </a:defRPr>
            </a:lvl5pPr>
            <a:lvl6pPr marL="2514600" indent="-228600" eaLnBrk="0" fontAlgn="base" hangingPunct="0">
              <a:spcAft>
                <a:spcPct val="0"/>
              </a:spcAft>
              <a:buClr>
                <a:srgbClr val="10CF9B"/>
              </a:buClr>
              <a:buSzPct val="65000"/>
              <a:buFont typeface="Wingdings 2" charset="0"/>
              <a:defRPr sz="2000">
                <a:solidFill>
                  <a:schemeClr val="tx1"/>
                </a:solidFill>
                <a:latin typeface="Constantia" charset="0"/>
                <a:ea typeface="ＭＳ Ｐゴシック" charset="0"/>
              </a:defRPr>
            </a:lvl6pPr>
            <a:lvl7pPr marL="2971800" indent="-228600" eaLnBrk="0" fontAlgn="base" hangingPunct="0">
              <a:spcAft>
                <a:spcPct val="0"/>
              </a:spcAft>
              <a:buClr>
                <a:srgbClr val="10CF9B"/>
              </a:buClr>
              <a:buSzPct val="65000"/>
              <a:buFont typeface="Wingdings 2" charset="0"/>
              <a:defRPr sz="2000">
                <a:solidFill>
                  <a:schemeClr val="tx1"/>
                </a:solidFill>
                <a:latin typeface="Constantia" charset="0"/>
                <a:ea typeface="ＭＳ Ｐゴシック" charset="0"/>
              </a:defRPr>
            </a:lvl7pPr>
            <a:lvl8pPr marL="3429000" indent="-228600" eaLnBrk="0" fontAlgn="base" hangingPunct="0">
              <a:spcAft>
                <a:spcPct val="0"/>
              </a:spcAft>
              <a:buClr>
                <a:srgbClr val="10CF9B"/>
              </a:buClr>
              <a:buSzPct val="65000"/>
              <a:buFont typeface="Wingdings 2" charset="0"/>
              <a:buChar char=""/>
              <a:defRPr sz="2000">
                <a:solidFill>
                  <a:schemeClr val="tx1"/>
                </a:solidFill>
                <a:latin typeface="Constantia" charset="0"/>
                <a:ea typeface="ＭＳ Ｐゴシック" charset="0"/>
              </a:defRPr>
            </a:lvl8pPr>
            <a:lvl9pPr marL="3886200" indent="-228600" eaLnBrk="0" fontAlgn="base" hangingPunct="0">
              <a:spcAft>
                <a:spcPct val="0"/>
              </a:spcAft>
              <a:buClr>
                <a:srgbClr val="10CF9B"/>
              </a:buClr>
              <a:buSzPct val="65000"/>
              <a:buFont typeface="Wingdings 2" charset="0"/>
              <a:buChar char=""/>
              <a:defRPr sz="2000">
                <a:solidFill>
                  <a:schemeClr val="tx1"/>
                </a:solidFill>
                <a:latin typeface="Constantia" charset="0"/>
                <a:ea typeface="ＭＳ Ｐゴシック" charset="0"/>
              </a:defRPr>
            </a:lvl9pPr>
          </a:lstStyle>
          <a:p>
            <a:pPr eaLnBrk="1" hangingPunct="1">
              <a:defRPr/>
            </a:pPr>
            <a:r>
              <a:rPr lang="en-US" sz="2400" dirty="0">
                <a:solidFill>
                  <a:srgbClr val="373831"/>
                </a:solidFill>
                <a:latin typeface="+mj-lt"/>
              </a:rPr>
              <a:t>2.  Devise a timeline for proposal development</a:t>
            </a:r>
            <a:br>
              <a:rPr lang="en-US" sz="2400" dirty="0">
                <a:solidFill>
                  <a:srgbClr val="373831"/>
                </a:solidFill>
                <a:latin typeface="+mj-lt"/>
              </a:rPr>
            </a:br>
            <a:r>
              <a:rPr lang="en-US" sz="1800" dirty="0">
                <a:solidFill>
                  <a:srgbClr val="373831"/>
                </a:solidFill>
                <a:latin typeface="+mj-lt"/>
              </a:rPr>
              <a:t>       - </a:t>
            </a:r>
            <a:r>
              <a:rPr lang="en-US" altLang="en-US" sz="1800" dirty="0">
                <a:latin typeface="+mj-lt"/>
                <a:ea typeface="ＭＳ Ｐゴシック" panose="020B0600070205080204" pitchFamily="34" charset="-128"/>
              </a:rPr>
              <a:t>It may be useful to put together a chart with tasks, who is assigned to each task, and due dates for each task</a:t>
            </a:r>
            <a:endParaRPr lang="en-US" sz="1800" dirty="0">
              <a:solidFill>
                <a:srgbClr val="373831"/>
              </a:solidFill>
              <a:latin typeface="+mj-lt"/>
            </a:endParaRPr>
          </a:p>
        </p:txBody>
      </p:sp>
      <p:sp>
        <p:nvSpPr>
          <p:cNvPr id="5" name="TextBox 4">
            <a:extLst>
              <a:ext uri="{FF2B5EF4-FFF2-40B4-BE49-F238E27FC236}">
                <a16:creationId xmlns:a16="http://schemas.microsoft.com/office/drawing/2014/main" id="{EBF5D01E-21C4-925D-3F4D-528933AA0EFA}"/>
              </a:ext>
            </a:extLst>
          </p:cNvPr>
          <p:cNvSpPr txBox="1">
            <a:spLocks noChangeArrowheads="1"/>
          </p:cNvSpPr>
          <p:nvPr/>
        </p:nvSpPr>
        <p:spPr bwMode="auto">
          <a:xfrm>
            <a:off x="287593" y="3115045"/>
            <a:ext cx="8534400" cy="461665"/>
          </a:xfrm>
          <a:prstGeom prst="rect">
            <a:avLst/>
          </a:prstGeom>
          <a:noFill/>
          <a:ln>
            <a:noFill/>
          </a:ln>
        </p:spPr>
        <p:txBody>
          <a:bodyPr>
            <a:spAutoFit/>
          </a:bodyPr>
          <a:lstStyle>
            <a:lvl1pPr>
              <a:defRPr sz="2600">
                <a:solidFill>
                  <a:schemeClr val="tx1"/>
                </a:solidFill>
                <a:latin typeface="Constantia" charset="0"/>
                <a:ea typeface="ＭＳ Ｐゴシック" charset="0"/>
              </a:defRPr>
            </a:lvl1pPr>
            <a:lvl2pPr marL="742950" indent="-285750">
              <a:defRPr sz="2400">
                <a:solidFill>
                  <a:schemeClr val="tx1"/>
                </a:solidFill>
                <a:latin typeface="Constantia" charset="0"/>
                <a:ea typeface="ＭＳ Ｐゴシック" charset="0"/>
              </a:defRPr>
            </a:lvl2pPr>
            <a:lvl3pPr marL="1143000" indent="-228600">
              <a:defRPr sz="2100">
                <a:solidFill>
                  <a:schemeClr val="tx1"/>
                </a:solidFill>
                <a:latin typeface="Constantia" charset="0"/>
                <a:ea typeface="ＭＳ Ｐゴシック" charset="0"/>
              </a:defRPr>
            </a:lvl3pPr>
            <a:lvl4pPr marL="1600200" indent="-228600">
              <a:defRPr sz="2000">
                <a:solidFill>
                  <a:schemeClr val="tx1"/>
                </a:solidFill>
                <a:latin typeface="Constantia" charset="0"/>
                <a:ea typeface="ＭＳ Ｐゴシック" charset="0"/>
              </a:defRPr>
            </a:lvl4pPr>
            <a:lvl5pPr marL="2057400" indent="-228600">
              <a:defRPr sz="2000">
                <a:solidFill>
                  <a:schemeClr val="tx1"/>
                </a:solidFill>
                <a:latin typeface="Constantia" charset="0"/>
                <a:ea typeface="ＭＳ Ｐゴシック" charset="0"/>
              </a:defRPr>
            </a:lvl5pPr>
            <a:lvl6pPr marL="2514600" indent="-228600" eaLnBrk="0" fontAlgn="base" hangingPunct="0">
              <a:spcAft>
                <a:spcPct val="0"/>
              </a:spcAft>
              <a:buClr>
                <a:srgbClr val="10CF9B"/>
              </a:buClr>
              <a:buSzPct val="65000"/>
              <a:buFont typeface="Wingdings 2" charset="0"/>
              <a:defRPr sz="2000">
                <a:solidFill>
                  <a:schemeClr val="tx1"/>
                </a:solidFill>
                <a:latin typeface="Constantia" charset="0"/>
                <a:ea typeface="ＭＳ Ｐゴシック" charset="0"/>
              </a:defRPr>
            </a:lvl6pPr>
            <a:lvl7pPr marL="2971800" indent="-228600" eaLnBrk="0" fontAlgn="base" hangingPunct="0">
              <a:spcAft>
                <a:spcPct val="0"/>
              </a:spcAft>
              <a:buClr>
                <a:srgbClr val="10CF9B"/>
              </a:buClr>
              <a:buSzPct val="65000"/>
              <a:buFont typeface="Wingdings 2" charset="0"/>
              <a:defRPr sz="2000">
                <a:solidFill>
                  <a:schemeClr val="tx1"/>
                </a:solidFill>
                <a:latin typeface="Constantia" charset="0"/>
                <a:ea typeface="ＭＳ Ｐゴシック" charset="0"/>
              </a:defRPr>
            </a:lvl7pPr>
            <a:lvl8pPr marL="3429000" indent="-228600" eaLnBrk="0" fontAlgn="base" hangingPunct="0">
              <a:spcAft>
                <a:spcPct val="0"/>
              </a:spcAft>
              <a:buClr>
                <a:srgbClr val="10CF9B"/>
              </a:buClr>
              <a:buSzPct val="65000"/>
              <a:buFont typeface="Wingdings 2" charset="0"/>
              <a:buChar char=""/>
              <a:defRPr sz="2000">
                <a:solidFill>
                  <a:schemeClr val="tx1"/>
                </a:solidFill>
                <a:latin typeface="Constantia" charset="0"/>
                <a:ea typeface="ＭＳ Ｐゴシック" charset="0"/>
              </a:defRPr>
            </a:lvl8pPr>
            <a:lvl9pPr marL="3886200" indent="-228600" eaLnBrk="0" fontAlgn="base" hangingPunct="0">
              <a:spcAft>
                <a:spcPct val="0"/>
              </a:spcAft>
              <a:buClr>
                <a:srgbClr val="10CF9B"/>
              </a:buClr>
              <a:buSzPct val="65000"/>
              <a:buFont typeface="Wingdings 2" charset="0"/>
              <a:buChar char=""/>
              <a:defRPr sz="2000">
                <a:solidFill>
                  <a:schemeClr val="tx1"/>
                </a:solidFill>
                <a:latin typeface="Constantia" charset="0"/>
                <a:ea typeface="ＭＳ Ｐゴシック" charset="0"/>
              </a:defRPr>
            </a:lvl9pPr>
          </a:lstStyle>
          <a:p>
            <a:pPr marL="457200" indent="-457200" eaLnBrk="1" hangingPunct="1">
              <a:buAutoNum type="arabicPeriod" startAt="3"/>
              <a:defRPr/>
            </a:pPr>
            <a:r>
              <a:rPr lang="en-US" sz="2400" dirty="0">
                <a:solidFill>
                  <a:srgbClr val="373831"/>
                </a:solidFill>
                <a:latin typeface="+mj-lt"/>
              </a:rPr>
              <a:t>Convene team and any project partners for planning sessions</a:t>
            </a:r>
            <a:endParaRPr lang="en-US" sz="1800" dirty="0">
              <a:solidFill>
                <a:srgbClr val="373831"/>
              </a:solidFill>
              <a:latin typeface="+mj-lt"/>
            </a:endParaRPr>
          </a:p>
        </p:txBody>
      </p:sp>
      <p:sp>
        <p:nvSpPr>
          <p:cNvPr id="6" name="TextBox 5">
            <a:extLst>
              <a:ext uri="{FF2B5EF4-FFF2-40B4-BE49-F238E27FC236}">
                <a16:creationId xmlns:a16="http://schemas.microsoft.com/office/drawing/2014/main" id="{060AAEFB-5182-B6A1-569B-F4AA6C50D4AA}"/>
              </a:ext>
            </a:extLst>
          </p:cNvPr>
          <p:cNvSpPr txBox="1">
            <a:spLocks noChangeArrowheads="1"/>
          </p:cNvSpPr>
          <p:nvPr/>
        </p:nvSpPr>
        <p:spPr bwMode="auto">
          <a:xfrm>
            <a:off x="782893" y="3509405"/>
            <a:ext cx="7543800" cy="646331"/>
          </a:xfrm>
          <a:prstGeom prst="rect">
            <a:avLst/>
          </a:prstGeom>
          <a:noFill/>
          <a:ln>
            <a:noFill/>
          </a:ln>
        </p:spPr>
        <p:txBody>
          <a:bodyPr>
            <a:spAutoFit/>
          </a:bodyPr>
          <a:lstStyle>
            <a:lvl1pPr>
              <a:defRPr sz="2600">
                <a:solidFill>
                  <a:schemeClr val="tx1"/>
                </a:solidFill>
                <a:latin typeface="Constantia" charset="0"/>
                <a:ea typeface="ＭＳ Ｐゴシック" charset="0"/>
              </a:defRPr>
            </a:lvl1pPr>
            <a:lvl2pPr marL="742950" indent="-285750">
              <a:defRPr sz="2400">
                <a:solidFill>
                  <a:schemeClr val="tx1"/>
                </a:solidFill>
                <a:latin typeface="Constantia" charset="0"/>
                <a:ea typeface="ＭＳ Ｐゴシック" charset="0"/>
              </a:defRPr>
            </a:lvl2pPr>
            <a:lvl3pPr marL="1143000" indent="-228600">
              <a:defRPr sz="2100">
                <a:solidFill>
                  <a:schemeClr val="tx1"/>
                </a:solidFill>
                <a:latin typeface="Constantia" charset="0"/>
                <a:ea typeface="ＭＳ Ｐゴシック" charset="0"/>
              </a:defRPr>
            </a:lvl3pPr>
            <a:lvl4pPr marL="1600200" indent="-228600">
              <a:defRPr sz="2000">
                <a:solidFill>
                  <a:schemeClr val="tx1"/>
                </a:solidFill>
                <a:latin typeface="Constantia" charset="0"/>
                <a:ea typeface="ＭＳ Ｐゴシック" charset="0"/>
              </a:defRPr>
            </a:lvl4pPr>
            <a:lvl5pPr marL="2057400" indent="-228600">
              <a:defRPr sz="2000">
                <a:solidFill>
                  <a:schemeClr val="tx1"/>
                </a:solidFill>
                <a:latin typeface="Constantia" charset="0"/>
                <a:ea typeface="ＭＳ Ｐゴシック" charset="0"/>
              </a:defRPr>
            </a:lvl5pPr>
            <a:lvl6pPr marL="2514600" indent="-228600" eaLnBrk="0" fontAlgn="base" hangingPunct="0">
              <a:spcAft>
                <a:spcPct val="0"/>
              </a:spcAft>
              <a:buClr>
                <a:srgbClr val="10CF9B"/>
              </a:buClr>
              <a:buSzPct val="65000"/>
              <a:buFont typeface="Wingdings 2" charset="0"/>
              <a:defRPr sz="2000">
                <a:solidFill>
                  <a:schemeClr val="tx1"/>
                </a:solidFill>
                <a:latin typeface="Constantia" charset="0"/>
                <a:ea typeface="ＭＳ Ｐゴシック" charset="0"/>
              </a:defRPr>
            </a:lvl6pPr>
            <a:lvl7pPr marL="2971800" indent="-228600" eaLnBrk="0" fontAlgn="base" hangingPunct="0">
              <a:spcAft>
                <a:spcPct val="0"/>
              </a:spcAft>
              <a:buClr>
                <a:srgbClr val="10CF9B"/>
              </a:buClr>
              <a:buSzPct val="65000"/>
              <a:buFont typeface="Wingdings 2" charset="0"/>
              <a:defRPr sz="2000">
                <a:solidFill>
                  <a:schemeClr val="tx1"/>
                </a:solidFill>
                <a:latin typeface="Constantia" charset="0"/>
                <a:ea typeface="ＭＳ Ｐゴシック" charset="0"/>
              </a:defRPr>
            </a:lvl7pPr>
            <a:lvl8pPr marL="3429000" indent="-228600" eaLnBrk="0" fontAlgn="base" hangingPunct="0">
              <a:spcAft>
                <a:spcPct val="0"/>
              </a:spcAft>
              <a:buClr>
                <a:srgbClr val="10CF9B"/>
              </a:buClr>
              <a:buSzPct val="65000"/>
              <a:buFont typeface="Wingdings 2" charset="0"/>
              <a:buChar char=""/>
              <a:defRPr sz="2000">
                <a:solidFill>
                  <a:schemeClr val="tx1"/>
                </a:solidFill>
                <a:latin typeface="Constantia" charset="0"/>
                <a:ea typeface="ＭＳ Ｐゴシック" charset="0"/>
              </a:defRPr>
            </a:lvl8pPr>
            <a:lvl9pPr marL="3886200" indent="-228600" eaLnBrk="0" fontAlgn="base" hangingPunct="0">
              <a:spcAft>
                <a:spcPct val="0"/>
              </a:spcAft>
              <a:buClr>
                <a:srgbClr val="10CF9B"/>
              </a:buClr>
              <a:buSzPct val="65000"/>
              <a:buFont typeface="Wingdings 2" charset="0"/>
              <a:buChar char=""/>
              <a:defRPr sz="2000">
                <a:solidFill>
                  <a:schemeClr val="tx1"/>
                </a:solidFill>
                <a:latin typeface="Constantia" charset="0"/>
                <a:ea typeface="ＭＳ Ｐゴシック" charset="0"/>
              </a:defRPr>
            </a:lvl9pPr>
          </a:lstStyle>
          <a:p>
            <a:pPr eaLnBrk="1" hangingPunct="1">
              <a:defRPr/>
            </a:pPr>
            <a:r>
              <a:rPr lang="en-US" sz="2000" dirty="0">
                <a:solidFill>
                  <a:srgbClr val="B2451E"/>
                </a:solidFill>
                <a:cs typeface="Times New Roman" charset="0"/>
              </a:rPr>
              <a:t>► </a:t>
            </a:r>
            <a:r>
              <a:rPr lang="en-US" sz="2000" dirty="0">
                <a:solidFill>
                  <a:srgbClr val="373831"/>
                </a:solidFill>
                <a:latin typeface="+mj-lt"/>
                <a:cs typeface="Times New Roman" charset="0"/>
              </a:rPr>
              <a:t>Discuss</a:t>
            </a:r>
            <a:r>
              <a:rPr lang="en-US" sz="2000" dirty="0">
                <a:solidFill>
                  <a:srgbClr val="373831"/>
                </a:solidFill>
                <a:latin typeface="+mj-lt"/>
              </a:rPr>
              <a:t> roles in grant development </a:t>
            </a:r>
            <a:r>
              <a:rPr lang="en-US" sz="1600" dirty="0">
                <a:solidFill>
                  <a:srgbClr val="373831"/>
                </a:solidFill>
                <a:latin typeface="+mj-lt"/>
              </a:rPr>
              <a:t>- </a:t>
            </a:r>
            <a:r>
              <a:rPr lang="en-US" altLang="en-US" sz="1600" dirty="0">
                <a:latin typeface="+mj-lt"/>
                <a:ea typeface="ＭＳ Ｐゴシック" panose="020B0600070205080204" pitchFamily="34" charset="-128"/>
              </a:rPr>
              <a:t>Be clear about what you need from everyone, especially commitment from outside</a:t>
            </a:r>
            <a:r>
              <a:rPr lang="en-US" sz="1600" dirty="0">
                <a:solidFill>
                  <a:srgbClr val="373831"/>
                </a:solidFill>
                <a:latin typeface="+mj-lt"/>
              </a:rPr>
              <a:t> </a:t>
            </a:r>
          </a:p>
        </p:txBody>
      </p:sp>
      <p:sp>
        <p:nvSpPr>
          <p:cNvPr id="7" name="TextBox 6">
            <a:extLst>
              <a:ext uri="{FF2B5EF4-FFF2-40B4-BE49-F238E27FC236}">
                <a16:creationId xmlns:a16="http://schemas.microsoft.com/office/drawing/2014/main" id="{9BA48E70-F3C7-B0B0-C820-5441AD6E8854}"/>
              </a:ext>
            </a:extLst>
          </p:cNvPr>
          <p:cNvSpPr txBox="1">
            <a:spLocks noChangeArrowheads="1"/>
          </p:cNvSpPr>
          <p:nvPr/>
        </p:nvSpPr>
        <p:spPr bwMode="auto">
          <a:xfrm>
            <a:off x="790268" y="4103820"/>
            <a:ext cx="7793293" cy="892552"/>
          </a:xfrm>
          <a:prstGeom prst="rect">
            <a:avLst/>
          </a:prstGeom>
          <a:noFill/>
          <a:ln>
            <a:noFill/>
          </a:ln>
        </p:spPr>
        <p:txBody>
          <a:bodyPr wrap="square">
            <a:spAutoFit/>
          </a:bodyPr>
          <a:lstStyle>
            <a:lvl1pPr>
              <a:defRPr sz="2600">
                <a:solidFill>
                  <a:schemeClr val="tx1"/>
                </a:solidFill>
                <a:latin typeface="Constantia" charset="0"/>
                <a:ea typeface="ＭＳ Ｐゴシック" charset="0"/>
              </a:defRPr>
            </a:lvl1pPr>
            <a:lvl2pPr marL="742950" indent="-285750">
              <a:defRPr sz="2400">
                <a:solidFill>
                  <a:schemeClr val="tx1"/>
                </a:solidFill>
                <a:latin typeface="Constantia" charset="0"/>
                <a:ea typeface="ＭＳ Ｐゴシック" charset="0"/>
              </a:defRPr>
            </a:lvl2pPr>
            <a:lvl3pPr marL="1143000" indent="-228600">
              <a:defRPr sz="2100">
                <a:solidFill>
                  <a:schemeClr val="tx1"/>
                </a:solidFill>
                <a:latin typeface="Constantia" charset="0"/>
                <a:ea typeface="ＭＳ Ｐゴシック" charset="0"/>
              </a:defRPr>
            </a:lvl3pPr>
            <a:lvl4pPr marL="1600200" indent="-228600">
              <a:defRPr sz="2000">
                <a:solidFill>
                  <a:schemeClr val="tx1"/>
                </a:solidFill>
                <a:latin typeface="Constantia" charset="0"/>
                <a:ea typeface="ＭＳ Ｐゴシック" charset="0"/>
              </a:defRPr>
            </a:lvl4pPr>
            <a:lvl5pPr marL="2057400" indent="-228600">
              <a:defRPr sz="2000">
                <a:solidFill>
                  <a:schemeClr val="tx1"/>
                </a:solidFill>
                <a:latin typeface="Constantia" charset="0"/>
                <a:ea typeface="ＭＳ Ｐゴシック" charset="0"/>
              </a:defRPr>
            </a:lvl5pPr>
            <a:lvl6pPr marL="2514600" indent="-228600" eaLnBrk="0" fontAlgn="base" hangingPunct="0">
              <a:spcAft>
                <a:spcPct val="0"/>
              </a:spcAft>
              <a:buClr>
                <a:srgbClr val="10CF9B"/>
              </a:buClr>
              <a:buSzPct val="65000"/>
              <a:buFont typeface="Wingdings 2" charset="0"/>
              <a:defRPr sz="2000">
                <a:solidFill>
                  <a:schemeClr val="tx1"/>
                </a:solidFill>
                <a:latin typeface="Constantia" charset="0"/>
                <a:ea typeface="ＭＳ Ｐゴシック" charset="0"/>
              </a:defRPr>
            </a:lvl6pPr>
            <a:lvl7pPr marL="2971800" indent="-228600" eaLnBrk="0" fontAlgn="base" hangingPunct="0">
              <a:spcAft>
                <a:spcPct val="0"/>
              </a:spcAft>
              <a:buClr>
                <a:srgbClr val="10CF9B"/>
              </a:buClr>
              <a:buSzPct val="65000"/>
              <a:buFont typeface="Wingdings 2" charset="0"/>
              <a:defRPr sz="2000">
                <a:solidFill>
                  <a:schemeClr val="tx1"/>
                </a:solidFill>
                <a:latin typeface="Constantia" charset="0"/>
                <a:ea typeface="ＭＳ Ｐゴシック" charset="0"/>
              </a:defRPr>
            </a:lvl7pPr>
            <a:lvl8pPr marL="3429000" indent="-228600" eaLnBrk="0" fontAlgn="base" hangingPunct="0">
              <a:spcAft>
                <a:spcPct val="0"/>
              </a:spcAft>
              <a:buClr>
                <a:srgbClr val="10CF9B"/>
              </a:buClr>
              <a:buSzPct val="65000"/>
              <a:buFont typeface="Wingdings 2" charset="0"/>
              <a:buChar char=""/>
              <a:defRPr sz="2000">
                <a:solidFill>
                  <a:schemeClr val="tx1"/>
                </a:solidFill>
                <a:latin typeface="Constantia" charset="0"/>
                <a:ea typeface="ＭＳ Ｐゴシック" charset="0"/>
              </a:defRPr>
            </a:lvl8pPr>
            <a:lvl9pPr marL="3886200" indent="-228600" eaLnBrk="0" fontAlgn="base" hangingPunct="0">
              <a:spcAft>
                <a:spcPct val="0"/>
              </a:spcAft>
              <a:buClr>
                <a:srgbClr val="10CF9B"/>
              </a:buClr>
              <a:buSzPct val="65000"/>
              <a:buFont typeface="Wingdings 2" charset="0"/>
              <a:buChar char=""/>
              <a:defRPr sz="2000">
                <a:solidFill>
                  <a:schemeClr val="tx1"/>
                </a:solidFill>
                <a:latin typeface="Constantia" charset="0"/>
                <a:ea typeface="ＭＳ Ｐゴシック" charset="0"/>
              </a:defRPr>
            </a:lvl9pPr>
          </a:lstStyle>
          <a:p>
            <a:pPr eaLnBrk="1" hangingPunct="1">
              <a:defRPr/>
            </a:pPr>
            <a:r>
              <a:rPr lang="en-US" sz="2000" dirty="0">
                <a:solidFill>
                  <a:srgbClr val="B2451E"/>
                </a:solidFill>
                <a:cs typeface="Times New Roman" charset="0"/>
              </a:rPr>
              <a:t>► </a:t>
            </a:r>
            <a:r>
              <a:rPr lang="en-US" sz="2000" dirty="0">
                <a:solidFill>
                  <a:srgbClr val="373831"/>
                </a:solidFill>
                <a:latin typeface="+mj-lt"/>
                <a:cs typeface="Times New Roman" charset="0"/>
              </a:rPr>
              <a:t>Contributions</a:t>
            </a:r>
            <a:r>
              <a:rPr lang="en-US" sz="2000" dirty="0">
                <a:latin typeface="+mj-lt"/>
              </a:rPr>
              <a:t> to the project (time and money) </a:t>
            </a:r>
            <a:r>
              <a:rPr lang="en-US" sz="1800" dirty="0">
                <a:latin typeface="+mj-lt"/>
              </a:rPr>
              <a:t>- </a:t>
            </a:r>
            <a:r>
              <a:rPr lang="en-US" altLang="en-US" sz="1600" dirty="0">
                <a:latin typeface="+mj-lt"/>
                <a:ea typeface="ＭＳ Ｐゴシック" panose="020B0600070205080204" pitchFamily="34" charset="-128"/>
              </a:rPr>
              <a:t>Discuss partners’ ability to contribute time and money to the project.  Partner time is a good way to come up with In Kind match for the grant</a:t>
            </a:r>
            <a:endParaRPr lang="en-US" sz="1600" dirty="0">
              <a:latin typeface="+mj-lt"/>
            </a:endParaRPr>
          </a:p>
        </p:txBody>
      </p:sp>
      <p:sp>
        <p:nvSpPr>
          <p:cNvPr id="8" name="TextBox 7">
            <a:extLst>
              <a:ext uri="{FF2B5EF4-FFF2-40B4-BE49-F238E27FC236}">
                <a16:creationId xmlns:a16="http://schemas.microsoft.com/office/drawing/2014/main" id="{A2BE09B9-B448-43B3-6DA7-861621B2B712}"/>
              </a:ext>
            </a:extLst>
          </p:cNvPr>
          <p:cNvSpPr txBox="1">
            <a:spLocks noChangeArrowheads="1"/>
          </p:cNvSpPr>
          <p:nvPr/>
        </p:nvSpPr>
        <p:spPr bwMode="auto">
          <a:xfrm>
            <a:off x="790268" y="4870610"/>
            <a:ext cx="7918655" cy="646331"/>
          </a:xfrm>
          <a:prstGeom prst="rect">
            <a:avLst/>
          </a:prstGeom>
          <a:noFill/>
          <a:ln>
            <a:noFill/>
          </a:ln>
        </p:spPr>
        <p:txBody>
          <a:bodyPr wrap="square">
            <a:spAutoFit/>
          </a:bodyPr>
          <a:lstStyle>
            <a:lvl1pPr>
              <a:defRPr sz="2600">
                <a:solidFill>
                  <a:schemeClr val="tx1"/>
                </a:solidFill>
                <a:latin typeface="Constantia" charset="0"/>
                <a:ea typeface="ＭＳ Ｐゴシック" charset="0"/>
              </a:defRPr>
            </a:lvl1pPr>
            <a:lvl2pPr marL="742950" indent="-285750">
              <a:defRPr sz="2400">
                <a:solidFill>
                  <a:schemeClr val="tx1"/>
                </a:solidFill>
                <a:latin typeface="Constantia" charset="0"/>
                <a:ea typeface="ＭＳ Ｐゴシック" charset="0"/>
              </a:defRPr>
            </a:lvl2pPr>
            <a:lvl3pPr marL="1143000" indent="-228600">
              <a:defRPr sz="2100">
                <a:solidFill>
                  <a:schemeClr val="tx1"/>
                </a:solidFill>
                <a:latin typeface="Constantia" charset="0"/>
                <a:ea typeface="ＭＳ Ｐゴシック" charset="0"/>
              </a:defRPr>
            </a:lvl3pPr>
            <a:lvl4pPr marL="1600200" indent="-228600">
              <a:defRPr sz="2000">
                <a:solidFill>
                  <a:schemeClr val="tx1"/>
                </a:solidFill>
                <a:latin typeface="Constantia" charset="0"/>
                <a:ea typeface="ＭＳ Ｐゴシック" charset="0"/>
              </a:defRPr>
            </a:lvl4pPr>
            <a:lvl5pPr marL="2057400" indent="-228600">
              <a:defRPr sz="2000">
                <a:solidFill>
                  <a:schemeClr val="tx1"/>
                </a:solidFill>
                <a:latin typeface="Constantia" charset="0"/>
                <a:ea typeface="ＭＳ Ｐゴシック" charset="0"/>
              </a:defRPr>
            </a:lvl5pPr>
            <a:lvl6pPr marL="2514600" indent="-228600" eaLnBrk="0" fontAlgn="base" hangingPunct="0">
              <a:spcAft>
                <a:spcPct val="0"/>
              </a:spcAft>
              <a:buClr>
                <a:srgbClr val="10CF9B"/>
              </a:buClr>
              <a:buSzPct val="65000"/>
              <a:buFont typeface="Wingdings 2" charset="0"/>
              <a:defRPr sz="2000">
                <a:solidFill>
                  <a:schemeClr val="tx1"/>
                </a:solidFill>
                <a:latin typeface="Constantia" charset="0"/>
                <a:ea typeface="ＭＳ Ｐゴシック" charset="0"/>
              </a:defRPr>
            </a:lvl6pPr>
            <a:lvl7pPr marL="2971800" indent="-228600" eaLnBrk="0" fontAlgn="base" hangingPunct="0">
              <a:spcAft>
                <a:spcPct val="0"/>
              </a:spcAft>
              <a:buClr>
                <a:srgbClr val="10CF9B"/>
              </a:buClr>
              <a:buSzPct val="65000"/>
              <a:buFont typeface="Wingdings 2" charset="0"/>
              <a:defRPr sz="2000">
                <a:solidFill>
                  <a:schemeClr val="tx1"/>
                </a:solidFill>
                <a:latin typeface="Constantia" charset="0"/>
                <a:ea typeface="ＭＳ Ｐゴシック" charset="0"/>
              </a:defRPr>
            </a:lvl7pPr>
            <a:lvl8pPr marL="3429000" indent="-228600" eaLnBrk="0" fontAlgn="base" hangingPunct="0">
              <a:spcAft>
                <a:spcPct val="0"/>
              </a:spcAft>
              <a:buClr>
                <a:srgbClr val="10CF9B"/>
              </a:buClr>
              <a:buSzPct val="65000"/>
              <a:buFont typeface="Wingdings 2" charset="0"/>
              <a:buChar char=""/>
              <a:defRPr sz="2000">
                <a:solidFill>
                  <a:schemeClr val="tx1"/>
                </a:solidFill>
                <a:latin typeface="Constantia" charset="0"/>
                <a:ea typeface="ＭＳ Ｐゴシック" charset="0"/>
              </a:defRPr>
            </a:lvl8pPr>
            <a:lvl9pPr marL="3886200" indent="-228600" eaLnBrk="0" fontAlgn="base" hangingPunct="0">
              <a:spcAft>
                <a:spcPct val="0"/>
              </a:spcAft>
              <a:buClr>
                <a:srgbClr val="10CF9B"/>
              </a:buClr>
              <a:buSzPct val="65000"/>
              <a:buFont typeface="Wingdings 2" charset="0"/>
              <a:buChar char=""/>
              <a:defRPr sz="2000">
                <a:solidFill>
                  <a:schemeClr val="tx1"/>
                </a:solidFill>
                <a:latin typeface="Constantia" charset="0"/>
                <a:ea typeface="ＭＳ Ｐゴシック" charset="0"/>
              </a:defRPr>
            </a:lvl9pPr>
          </a:lstStyle>
          <a:p>
            <a:pPr eaLnBrk="1" hangingPunct="1">
              <a:defRPr/>
            </a:pPr>
            <a:r>
              <a:rPr lang="en-US" sz="2000" dirty="0">
                <a:solidFill>
                  <a:srgbClr val="B2451E"/>
                </a:solidFill>
                <a:latin typeface="+mj-lt"/>
                <a:cs typeface="Times New Roman" charset="0"/>
              </a:rPr>
              <a:t>► </a:t>
            </a:r>
            <a:r>
              <a:rPr lang="en-US" sz="2000" dirty="0">
                <a:solidFill>
                  <a:srgbClr val="373831"/>
                </a:solidFill>
                <a:latin typeface="+mj-lt"/>
              </a:rPr>
              <a:t>Plan for letters of support - </a:t>
            </a:r>
            <a:r>
              <a:rPr lang="en-US" altLang="en-US" sz="1600" dirty="0">
                <a:latin typeface="+mj-lt"/>
                <a:ea typeface="ＭＳ Ｐゴシック" panose="020B0600070205080204" pitchFamily="34" charset="-128"/>
              </a:rPr>
              <a:t>Include letters of support ON LETTER HEAD, from all partners. Best to ask for these early and offer to write up a draft outlining what you need.</a:t>
            </a:r>
            <a:endParaRPr lang="en-US" sz="1600" dirty="0">
              <a:solidFill>
                <a:srgbClr val="373831"/>
              </a:solidFill>
              <a:latin typeface="+mj-lt"/>
            </a:endParaRPr>
          </a:p>
        </p:txBody>
      </p:sp>
      <p:pic>
        <p:nvPicPr>
          <p:cNvPr id="16393" name="Picture 10" descr="C:\Documents and Settings\huntn\Local Settings\Temporary Internet Files\Content.IE5\CVR96EIL\MC900056099[1].wmf">
            <a:hlinkClick r:id="rId3" action="ppaction://hlinkfile"/>
            <a:extLst>
              <a:ext uri="{FF2B5EF4-FFF2-40B4-BE49-F238E27FC236}">
                <a16:creationId xmlns:a16="http://schemas.microsoft.com/office/drawing/2014/main" id="{3181FE37-BEF2-AA8D-C69D-8B42EFABB1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15649" y="288887"/>
            <a:ext cx="1367912" cy="1591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4" name="TextBox 9">
            <a:extLst>
              <a:ext uri="{FF2B5EF4-FFF2-40B4-BE49-F238E27FC236}">
                <a16:creationId xmlns:a16="http://schemas.microsoft.com/office/drawing/2014/main" id="{C9403C31-F66E-606D-62A8-94138D19A917}"/>
              </a:ext>
            </a:extLst>
          </p:cNvPr>
          <p:cNvSpPr txBox="1">
            <a:spLocks noChangeArrowheads="1"/>
          </p:cNvSpPr>
          <p:nvPr/>
        </p:nvSpPr>
        <p:spPr bwMode="auto">
          <a:xfrm>
            <a:off x="7086600" y="6316663"/>
            <a:ext cx="1981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en-US" dirty="0">
                <a:solidFill>
                  <a:schemeClr val="bg1"/>
                </a:solidFill>
              </a:rPr>
              <a:t>12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Bottom)">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lide(fromBottom)">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slide(fromBottom)">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slide(fromBottom)">
                                      <p:cBhvr>
                                        <p:cTn id="22" dur="500"/>
                                        <p:tgtEl>
                                          <p:spTgt spid="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slide(fromBottom)">
                                      <p:cBhvr>
                                        <p:cTn id="27" dur="500"/>
                                        <p:tgtEl>
                                          <p:spTgt spid="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2" presetClass="entr" presetSubtype="4"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slide(fromBottom)">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B5888-AE7F-C535-3F47-157A5DC17B63}"/>
              </a:ext>
            </a:extLst>
          </p:cNvPr>
          <p:cNvSpPr>
            <a:spLocks noGrp="1"/>
          </p:cNvSpPr>
          <p:nvPr>
            <p:ph type="title"/>
          </p:nvPr>
        </p:nvSpPr>
        <p:spPr>
          <a:xfrm>
            <a:off x="381000" y="1371600"/>
            <a:ext cx="8305800" cy="2895600"/>
          </a:xfrm>
        </p:spPr>
        <p:txBody>
          <a:bodyPr/>
          <a:lstStyle/>
          <a:p>
            <a:pPr algn="ctr">
              <a:defRPr/>
            </a:pPr>
            <a:r>
              <a:rPr lang="en-US" sz="6600" b="1" dirty="0"/>
              <a:t>Elements of the Proposal</a:t>
            </a:r>
          </a:p>
        </p:txBody>
      </p:sp>
      <p:sp>
        <p:nvSpPr>
          <p:cNvPr id="18435" name="TextBox 2">
            <a:extLst>
              <a:ext uri="{FF2B5EF4-FFF2-40B4-BE49-F238E27FC236}">
                <a16:creationId xmlns:a16="http://schemas.microsoft.com/office/drawing/2014/main" id="{2BFEC63D-EE76-8AC1-0C95-17FE78BBA0CF}"/>
              </a:ext>
            </a:extLst>
          </p:cNvPr>
          <p:cNvSpPr txBox="1">
            <a:spLocks noChangeArrowheads="1"/>
          </p:cNvSpPr>
          <p:nvPr/>
        </p:nvSpPr>
        <p:spPr bwMode="auto">
          <a:xfrm>
            <a:off x="7086600" y="6316663"/>
            <a:ext cx="1981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en-US" dirty="0">
                <a:solidFill>
                  <a:schemeClr val="bg1"/>
                </a:solidFill>
              </a:rPr>
              <a:t>13</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0FF6E-FBBC-B282-F3DC-306659BE92EF}"/>
              </a:ext>
            </a:extLst>
          </p:cNvPr>
          <p:cNvSpPr>
            <a:spLocks noGrp="1"/>
          </p:cNvSpPr>
          <p:nvPr>
            <p:ph type="title"/>
          </p:nvPr>
        </p:nvSpPr>
        <p:spPr>
          <a:ln>
            <a:miter lim="800000"/>
            <a:headEnd/>
            <a:tailEnd/>
          </a:ln>
        </p:spPr>
        <p:txBody>
          <a:bodyPr/>
          <a:lstStyle/>
          <a:p>
            <a:pPr eaLnBrk="1" fontAlgn="auto" hangingPunct="1">
              <a:spcAft>
                <a:spcPts val="0"/>
              </a:spcAft>
              <a:defRPr/>
            </a:pPr>
            <a:r>
              <a:rPr lang="en-US" b="1" dirty="0"/>
              <a:t>Project Information</a:t>
            </a:r>
          </a:p>
        </p:txBody>
      </p:sp>
      <p:sp>
        <p:nvSpPr>
          <p:cNvPr id="5" name="TextBox 4">
            <a:extLst>
              <a:ext uri="{FF2B5EF4-FFF2-40B4-BE49-F238E27FC236}">
                <a16:creationId xmlns:a16="http://schemas.microsoft.com/office/drawing/2014/main" id="{1FA47C47-DA43-6C7D-0185-AC64C51E501A}"/>
              </a:ext>
            </a:extLst>
          </p:cNvPr>
          <p:cNvSpPr txBox="1">
            <a:spLocks noChangeArrowheads="1"/>
          </p:cNvSpPr>
          <p:nvPr/>
        </p:nvSpPr>
        <p:spPr bwMode="auto">
          <a:xfrm>
            <a:off x="609600" y="2209800"/>
            <a:ext cx="7543800"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defRPr>
                <a:solidFill>
                  <a:schemeClr val="tx1"/>
                </a:solidFill>
                <a:latin typeface="Arial" panose="020B0604020202020204" pitchFamily="34" charset="0"/>
                <a:ea typeface="ＭＳ Ｐゴシック" panose="020B0600070205080204" pitchFamily="34" charset="-128"/>
              </a:defRPr>
            </a:lvl1pPr>
            <a:lvl2pPr marL="800100" indent="-5143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140000"/>
              </a:lnSpc>
              <a:buFontTx/>
              <a:buAutoNum type="arabicPeriod"/>
            </a:pPr>
            <a:r>
              <a:rPr lang="en-US" altLang="en-US" sz="3600" dirty="0">
                <a:solidFill>
                  <a:srgbClr val="373831"/>
                </a:solidFill>
                <a:latin typeface="Constantia" panose="02030602050306030303" pitchFamily="18" charset="0"/>
              </a:rPr>
              <a:t>Project Description (500 words)</a:t>
            </a:r>
          </a:p>
          <a:p>
            <a:pPr lvl="1" eaLnBrk="1" hangingPunct="1">
              <a:lnSpc>
                <a:spcPct val="140000"/>
              </a:lnSpc>
              <a:buFontTx/>
              <a:buAutoNum type="arabicPeriod"/>
            </a:pPr>
            <a:r>
              <a:rPr lang="en-US" altLang="en-US" sz="3600" dirty="0">
                <a:solidFill>
                  <a:srgbClr val="373831"/>
                </a:solidFill>
                <a:latin typeface="Constantia" panose="02030602050306030303" pitchFamily="18" charset="0"/>
              </a:rPr>
              <a:t>Include collaborators and roles</a:t>
            </a:r>
          </a:p>
          <a:p>
            <a:pPr lvl="1" eaLnBrk="1" hangingPunct="1">
              <a:lnSpc>
                <a:spcPct val="140000"/>
              </a:lnSpc>
              <a:buFontTx/>
              <a:buAutoNum type="arabicPeriod"/>
            </a:pPr>
            <a:r>
              <a:rPr lang="en-US" altLang="en-US" sz="3600" dirty="0">
                <a:solidFill>
                  <a:srgbClr val="373831"/>
                </a:solidFill>
                <a:latin typeface="Constantia" panose="02030602050306030303" pitchFamily="18" charset="0"/>
              </a:rPr>
              <a:t>Be specific </a:t>
            </a:r>
          </a:p>
        </p:txBody>
      </p:sp>
      <p:sp>
        <p:nvSpPr>
          <p:cNvPr id="19460" name="TextBox 3">
            <a:extLst>
              <a:ext uri="{FF2B5EF4-FFF2-40B4-BE49-F238E27FC236}">
                <a16:creationId xmlns:a16="http://schemas.microsoft.com/office/drawing/2014/main" id="{1AE906F0-DE22-BB0C-2405-619FFFDC016D}"/>
              </a:ext>
            </a:extLst>
          </p:cNvPr>
          <p:cNvSpPr txBox="1">
            <a:spLocks noChangeArrowheads="1"/>
          </p:cNvSpPr>
          <p:nvPr/>
        </p:nvSpPr>
        <p:spPr bwMode="auto">
          <a:xfrm>
            <a:off x="7086600" y="6316663"/>
            <a:ext cx="1981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en-US" dirty="0">
                <a:solidFill>
                  <a:schemeClr val="bg1"/>
                </a:solidFill>
              </a:rPr>
              <a:t>14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3206</TotalTime>
  <Words>1642</Words>
  <Application>Microsoft Office PowerPoint</Application>
  <PresentationFormat>On-screen Show (4:3)</PresentationFormat>
  <Paragraphs>225</Paragraphs>
  <Slides>25</Slides>
  <Notes>25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ＭＳ Ｐゴシック</vt:lpstr>
      <vt:lpstr>Arial</vt:lpstr>
      <vt:lpstr>Calibri</vt:lpstr>
      <vt:lpstr>Constantia</vt:lpstr>
      <vt:lpstr>Libre Franklin</vt:lpstr>
      <vt:lpstr>Times New Roman</vt:lpstr>
      <vt:lpstr>Wingdings 2</vt:lpstr>
      <vt:lpstr>Flow</vt:lpstr>
      <vt:lpstr>   GRANT WRITING for  ArtSeed Racine Arts Council</vt:lpstr>
      <vt:lpstr>Objective</vt:lpstr>
      <vt:lpstr>What Grant Writing is Not</vt:lpstr>
      <vt:lpstr>What Grant Writing is</vt:lpstr>
      <vt:lpstr>The Fundamentals of ArtSeed</vt:lpstr>
      <vt:lpstr>General Grant Writing Topics </vt:lpstr>
      <vt:lpstr> Planning</vt:lpstr>
      <vt:lpstr>Elements of the Proposal</vt:lpstr>
      <vt:lpstr>Project Information</vt:lpstr>
      <vt:lpstr>Project Goals and Objectives</vt:lpstr>
      <vt:lpstr>Project Outcomes/Impact</vt:lpstr>
      <vt:lpstr>Exercise:  Goals/Objectives Development</vt:lpstr>
      <vt:lpstr>PowerPoint Presentation</vt:lpstr>
      <vt:lpstr>Target Audience &amp; Expected Reach</vt:lpstr>
      <vt:lpstr>Target Audience &amp; Expected Reach</vt:lpstr>
      <vt:lpstr>Project Promotional Plans</vt:lpstr>
      <vt:lpstr>Have You Applied Before?</vt:lpstr>
      <vt:lpstr>Budget and Budget Description</vt:lpstr>
      <vt:lpstr>   Personnel    Consultants and contracts (Outside Fees and Services)    Travel    Space Rental    Materials and Supplies   Match: cash, in-kind </vt:lpstr>
      <vt:lpstr>Submission </vt:lpstr>
      <vt:lpstr>* Following application guidelines/requirements     Fit with funder’s guidelines/funding priorities    How important or compelling the need/problem is    Impact on those served    Program planning and feasibility    Organization/leadership capacity    Quality of the proposal     Endorsements/letters of support/commitment    Other support/funding/resources </vt:lpstr>
      <vt:lpstr>What to Do When Funded</vt:lpstr>
      <vt:lpstr>What to Do if You are  Not Funded</vt:lpstr>
      <vt:lpstr>Tips for Writing a Great Grant Proposal</vt:lpstr>
      <vt:lpstr>Tips for Writing a Great Grant Proposal (Cont’d)</vt:lpstr>
    </vt:vector>
  </TitlesOfParts>
  <Company>University of Wisconsin - Parkside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Grant Proposal Preparation &amp; Review</dc:title>
  <dc:creator>Staff</dc:creator>
  <cp:lastModifiedBy>Diane Carlson</cp:lastModifiedBy>
  <cp:revision>234</cp:revision>
  <cp:lastPrinted>2018-05-04T19:25:23Z</cp:lastPrinted>
  <dcterms:created xsi:type="dcterms:W3CDTF">2009-08-10T14:07:48Z</dcterms:created>
  <dcterms:modified xsi:type="dcterms:W3CDTF">2024-03-22T20:40:59Z</dcterms:modified>
</cp:coreProperties>
</file>